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496" r:id="rId2"/>
    <p:sldId id="463" r:id="rId3"/>
    <p:sldId id="518" r:id="rId4"/>
    <p:sldId id="519" r:id="rId5"/>
    <p:sldId id="523" r:id="rId6"/>
    <p:sldId id="497" r:id="rId7"/>
    <p:sldId id="498" r:id="rId8"/>
    <p:sldId id="499" r:id="rId9"/>
    <p:sldId id="501" r:id="rId10"/>
    <p:sldId id="419" r:id="rId11"/>
    <p:sldId id="502" r:id="rId12"/>
    <p:sldId id="503" r:id="rId13"/>
    <p:sldId id="504" r:id="rId14"/>
    <p:sldId id="505" r:id="rId15"/>
    <p:sldId id="506" r:id="rId16"/>
    <p:sldId id="492" r:id="rId17"/>
    <p:sldId id="399" r:id="rId18"/>
    <p:sldId id="409" r:id="rId19"/>
    <p:sldId id="493" r:id="rId20"/>
    <p:sldId id="49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7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918396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dirty="0"/>
          </a:p>
        </p:txBody>
      </p:sp>
    </p:spTree>
    <p:extLst>
      <p:ext uri="{BB962C8B-B14F-4D97-AF65-F5344CB8AC3E}">
        <p14:creationId xmlns:p14="http://schemas.microsoft.com/office/powerpoint/2010/main" val="1785979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8</a:t>
            </a:fld>
            <a:endParaRPr lang="en-US"/>
          </a:p>
        </p:txBody>
      </p:sp>
    </p:spTree>
    <p:extLst>
      <p:ext uri="{BB962C8B-B14F-4D97-AF65-F5344CB8AC3E}">
        <p14:creationId xmlns:p14="http://schemas.microsoft.com/office/powerpoint/2010/main" val="3011542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16</a:t>
            </a:fld>
            <a:endParaRPr lang="en-US" dirty="0"/>
          </a:p>
        </p:txBody>
      </p:sp>
    </p:spTree>
    <p:extLst>
      <p:ext uri="{BB962C8B-B14F-4D97-AF65-F5344CB8AC3E}">
        <p14:creationId xmlns:p14="http://schemas.microsoft.com/office/powerpoint/2010/main" val="2140415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3793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243183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5/20/2021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5/CDS%20BOPF%20Scenario.tx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tif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6.tiff"/><Relationship Id="rId5" Type="http://schemas.openxmlformats.org/officeDocument/2006/relationships/image" Target="../media/image25.tiff"/><Relationship Id="rId10" Type="http://schemas.openxmlformats.org/officeDocument/2006/relationships/image" Target="../media/image2.png"/><Relationship Id="rId4" Type="http://schemas.openxmlformats.org/officeDocument/2006/relationships/image" Target="../media/image24.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9.jpg"/><Relationship Id="rId7" Type="http://schemas.openxmlformats.org/officeDocument/2006/relationships/image" Target="../media/image3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15/CDS%20Security.txt"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Corporate_Full_Stack_Training/blob/master/Day%2015/CDS%20Table%20Function.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15</a:t>
            </a: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xmlns=""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79527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CDS BOPF </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3"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324000" y="1102903"/>
            <a:ext cx="11545200" cy="2134800"/>
          </a:xfrm>
          <a:prstGeom prst="rect">
            <a:avLst/>
          </a:prstGeom>
        </p:spPr>
      </p:pic>
      <p:sp>
        <p:nvSpPr>
          <p:cNvPr id="3" name="Rectangle 2"/>
          <p:cNvSpPr/>
          <p:nvPr/>
        </p:nvSpPr>
        <p:spPr>
          <a:xfrm>
            <a:off x="324000" y="3748935"/>
            <a:ext cx="11050189" cy="923330"/>
          </a:xfrm>
          <a:prstGeom prst="rect">
            <a:avLst/>
          </a:prstGeom>
        </p:spPr>
        <p:txBody>
          <a:bodyPr wrap="square">
            <a:spAutoFit/>
          </a:bodyPr>
          <a:lstStyle/>
          <a:p>
            <a:r>
              <a:rPr lang="en-US" dirty="0">
                <a:solidFill>
                  <a:srgbClr val="202124"/>
                </a:solidFill>
              </a:rPr>
              <a:t>The Business Object Processing Framework is an ABAP OO-based framework that provides a set of generic services and functionalities to speed up, standardize, and modularize your development. </a:t>
            </a:r>
            <a:r>
              <a:rPr lang="en-US" b="1" dirty="0">
                <a:solidFill>
                  <a:srgbClr val="202124"/>
                </a:solidFill>
              </a:rPr>
              <a:t>BOPF</a:t>
            </a:r>
            <a:r>
              <a:rPr lang="en-US" dirty="0">
                <a:solidFill>
                  <a:srgbClr val="202124"/>
                </a:solidFill>
              </a:rPr>
              <a:t> manages the entire life cycle of your business objects and covers all aspects of your business application development.</a:t>
            </a:r>
            <a:endParaRPr lang="en-US" dirty="0"/>
          </a:p>
        </p:txBody>
      </p:sp>
    </p:spTree>
    <p:extLst>
      <p:ext uri="{BB962C8B-B14F-4D97-AF65-F5344CB8AC3E}">
        <p14:creationId xmlns:p14="http://schemas.microsoft.com/office/powerpoint/2010/main" val="88724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Development flow &amp; Artifacts</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8" name="Group 7"/>
          <p:cNvGrpSpPr/>
          <p:nvPr/>
        </p:nvGrpSpPr>
        <p:grpSpPr>
          <a:xfrm>
            <a:off x="1342705" y="3321899"/>
            <a:ext cx="4785916" cy="2188501"/>
            <a:chOff x="1325635" y="3136793"/>
            <a:chExt cx="4788132" cy="2189515"/>
          </a:xfrm>
        </p:grpSpPr>
        <p:sp>
          <p:nvSpPr>
            <p:cNvPr id="9" name="Rectangle 8"/>
            <p:cNvSpPr/>
            <p:nvPr/>
          </p:nvSpPr>
          <p:spPr bwMode="gray">
            <a:xfrm>
              <a:off x="1325635" y="3136793"/>
              <a:ext cx="4788132" cy="1605776"/>
            </a:xfrm>
            <a:prstGeom prst="rect">
              <a:avLst/>
            </a:prstGeom>
            <a:solidFill>
              <a:schemeClr val="bg1">
                <a:lumMod val="95000"/>
              </a:schemeClr>
            </a:solidFill>
            <a:ln w="12700" algn="ctr">
              <a:solidFill>
                <a:schemeClr val="bg1">
                  <a:lumMod val="85000"/>
                </a:schemeClr>
              </a:solidFill>
              <a:miter lim="800000"/>
              <a:headEnd/>
              <a:tailEnd/>
            </a:ln>
          </p:spPr>
          <p:txBody>
            <a:bodyPr lIns="89958" tIns="71966" rIns="89958" bIns="71966" rtlCol="0" anchor="t"/>
            <a:lstStyle/>
            <a:p>
              <a:pPr defTabSz="914034" fontAlgn="base">
                <a:spcBef>
                  <a:spcPct val="50000"/>
                </a:spcBef>
                <a:spcAft>
                  <a:spcPct val="0"/>
                </a:spcAft>
                <a:buClr>
                  <a:srgbClr val="F0AB00"/>
                </a:buClr>
                <a:buSzPct val="80000"/>
              </a:pPr>
              <a:r>
                <a:rPr lang="en-US" sz="1400" kern="0" dirty="0">
                  <a:solidFill>
                    <a:schemeClr val="bg1">
                      <a:lumMod val="50000"/>
                    </a:schemeClr>
                  </a:solidFill>
                  <a:ea typeface="Arial Unicode MS" pitchFamily="34" charset="-128"/>
                  <a:cs typeface="Arial Unicode MS" pitchFamily="34" charset="-128"/>
                </a:rPr>
                <a:t>Core Data Services</a:t>
              </a:r>
            </a:p>
          </p:txBody>
        </p:sp>
        <p:grpSp>
          <p:nvGrpSpPr>
            <p:cNvPr id="10" name="Group 9"/>
            <p:cNvGrpSpPr/>
            <p:nvPr/>
          </p:nvGrpSpPr>
          <p:grpSpPr>
            <a:xfrm>
              <a:off x="4244733" y="3723097"/>
              <a:ext cx="1512525" cy="775210"/>
              <a:chOff x="1832306" y="2686411"/>
              <a:chExt cx="1649746" cy="871605"/>
            </a:xfrm>
            <a:solidFill>
              <a:srgbClr val="7030A0"/>
            </a:solidFill>
          </p:grpSpPr>
          <p:sp>
            <p:nvSpPr>
              <p:cNvPr id="12" name="Rounded Rectangle 11"/>
              <p:cNvSpPr/>
              <p:nvPr/>
            </p:nvSpPr>
            <p:spPr bwMode="gray">
              <a:xfrm>
                <a:off x="1969165" y="2686411"/>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13" name="Rounded Rectangle 12"/>
              <p:cNvSpPr/>
              <p:nvPr/>
            </p:nvSpPr>
            <p:spPr bwMode="gray">
              <a:xfrm>
                <a:off x="1903587" y="2743373"/>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14" name="Rounded Rectangle 13"/>
              <p:cNvSpPr/>
              <p:nvPr/>
            </p:nvSpPr>
            <p:spPr bwMode="gray">
              <a:xfrm>
                <a:off x="1832306" y="2786974"/>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 Definition</a:t>
                </a:r>
              </a:p>
            </p:txBody>
          </p:sp>
        </p:grpSp>
        <p:cxnSp>
          <p:nvCxnSpPr>
            <p:cNvPr id="11" name="Straight Connector 10"/>
            <p:cNvCxnSpPr/>
            <p:nvPr/>
          </p:nvCxnSpPr>
          <p:spPr>
            <a:xfrm flipH="1">
              <a:off x="5000995" y="4498308"/>
              <a:ext cx="0" cy="828000"/>
            </a:xfrm>
            <a:prstGeom prst="line">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4349176" y="5565241"/>
            <a:ext cx="1334377" cy="875180"/>
            <a:chOff x="3270480" y="5441054"/>
            <a:chExt cx="1404970" cy="875586"/>
          </a:xfrm>
        </p:grpSpPr>
        <p:sp>
          <p:nvSpPr>
            <p:cNvPr id="16" name="Can 15"/>
            <p:cNvSpPr/>
            <p:nvPr/>
          </p:nvSpPr>
          <p:spPr bwMode="gray">
            <a:xfrm>
              <a:off x="3270480" y="5441054"/>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17" name="Can 16"/>
            <p:cNvSpPr/>
            <p:nvPr/>
          </p:nvSpPr>
          <p:spPr bwMode="gray">
            <a:xfrm>
              <a:off x="3368205" y="550733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18" name="Can 17"/>
            <p:cNvSpPr/>
            <p:nvPr/>
          </p:nvSpPr>
          <p:spPr bwMode="gray">
            <a:xfrm>
              <a:off x="3465930" y="557361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Database</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 table</a:t>
              </a:r>
            </a:p>
          </p:txBody>
        </p:sp>
      </p:grpSp>
      <p:grpSp>
        <p:nvGrpSpPr>
          <p:cNvPr id="19" name="Group 18"/>
          <p:cNvGrpSpPr/>
          <p:nvPr/>
        </p:nvGrpSpPr>
        <p:grpSpPr>
          <a:xfrm>
            <a:off x="1598032" y="3907931"/>
            <a:ext cx="2666427" cy="774853"/>
            <a:chOff x="1518980" y="3619431"/>
            <a:chExt cx="2667661" cy="775211"/>
          </a:xfrm>
        </p:grpSpPr>
        <p:grpSp>
          <p:nvGrpSpPr>
            <p:cNvPr id="20" name="Group 19"/>
            <p:cNvGrpSpPr/>
            <p:nvPr/>
          </p:nvGrpSpPr>
          <p:grpSpPr>
            <a:xfrm>
              <a:off x="1518980" y="3619431"/>
              <a:ext cx="1512524" cy="775211"/>
              <a:chOff x="1832306" y="2686410"/>
              <a:chExt cx="1649745" cy="871606"/>
            </a:xfrm>
          </p:grpSpPr>
          <p:sp>
            <p:nvSpPr>
              <p:cNvPr id="23" name="Rounded Rectangle 22"/>
              <p:cNvSpPr/>
              <p:nvPr/>
            </p:nvSpPr>
            <p:spPr bwMode="gray">
              <a:xfrm>
                <a:off x="1969164" y="2686410"/>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24" name="Rounded Rectangle 23"/>
              <p:cNvSpPr/>
              <p:nvPr/>
            </p:nvSpPr>
            <p:spPr bwMode="gray">
              <a:xfrm>
                <a:off x="1903587" y="2743373"/>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25" name="Rounded Rectangle 24"/>
              <p:cNvSpPr/>
              <p:nvPr/>
            </p:nvSpPr>
            <p:spPr bwMode="gray">
              <a:xfrm>
                <a:off x="1832306" y="2786974"/>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Metadata Extension</a:t>
                </a:r>
              </a:p>
            </p:txBody>
          </p:sp>
        </p:grpSp>
        <p:cxnSp>
          <p:nvCxnSpPr>
            <p:cNvPr id="21" name="Straight Connector 20"/>
            <p:cNvCxnSpPr/>
            <p:nvPr/>
          </p:nvCxnSpPr>
          <p:spPr>
            <a:xfrm>
              <a:off x="3034641" y="4007036"/>
              <a:ext cx="1152000" cy="0"/>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458869" y="3842685"/>
              <a:ext cx="314189"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enrich</a:t>
              </a:r>
            </a:p>
          </p:txBody>
        </p:sp>
      </p:grpSp>
      <p:grpSp>
        <p:nvGrpSpPr>
          <p:cNvPr id="26" name="Group 25"/>
          <p:cNvGrpSpPr/>
          <p:nvPr/>
        </p:nvGrpSpPr>
        <p:grpSpPr>
          <a:xfrm>
            <a:off x="4355643" y="2589567"/>
            <a:ext cx="1610258" cy="1318366"/>
            <a:chOff x="4292734" y="2300455"/>
            <a:chExt cx="1611004" cy="1318976"/>
          </a:xfrm>
        </p:grpSpPr>
        <p:sp>
          <p:nvSpPr>
            <p:cNvPr id="27" name="Rounded Rectangle 26"/>
            <p:cNvSpPr/>
            <p:nvPr/>
          </p:nvSpPr>
          <p:spPr bwMode="gray">
            <a:xfrm>
              <a:off x="4292734" y="2300455"/>
              <a:ext cx="1332000" cy="476094"/>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OData Service</a:t>
              </a:r>
            </a:p>
          </p:txBody>
        </p:sp>
        <p:cxnSp>
          <p:nvCxnSpPr>
            <p:cNvPr id="28" name="Straight Arrow Connector 27"/>
            <p:cNvCxnSpPr/>
            <p:nvPr/>
          </p:nvCxnSpPr>
          <p:spPr>
            <a:xfrm flipV="1">
              <a:off x="4955270" y="2776549"/>
              <a:ext cx="0" cy="842882"/>
            </a:xfrm>
            <a:prstGeom prst="straightConnector1">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986820" y="3172132"/>
              <a:ext cx="916918"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generate / publish</a:t>
              </a:r>
            </a:p>
          </p:txBody>
        </p:sp>
      </p:grpSp>
      <p:grpSp>
        <p:nvGrpSpPr>
          <p:cNvPr id="30" name="Group 29"/>
          <p:cNvGrpSpPr/>
          <p:nvPr/>
        </p:nvGrpSpPr>
        <p:grpSpPr>
          <a:xfrm>
            <a:off x="5780586" y="3036550"/>
            <a:ext cx="3848740" cy="3397319"/>
            <a:chOff x="5703469" y="2747645"/>
            <a:chExt cx="3850522" cy="3398892"/>
          </a:xfrm>
        </p:grpSpPr>
        <p:cxnSp>
          <p:nvCxnSpPr>
            <p:cNvPr id="31" name="Straight Connector 30"/>
            <p:cNvCxnSpPr/>
            <p:nvPr/>
          </p:nvCxnSpPr>
          <p:spPr>
            <a:xfrm>
              <a:off x="5703469" y="3978942"/>
              <a:ext cx="2484000" cy="18736"/>
            </a:xfrm>
            <a:prstGeom prst="line">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a:off x="6448623" y="4107527"/>
              <a:ext cx="1224000" cy="1116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6448623" y="3360643"/>
              <a:ext cx="1224000" cy="504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bwMode="gray">
            <a:xfrm>
              <a:off x="8221991" y="3750021"/>
              <a:ext cx="1332000" cy="476094"/>
            </a:xfrm>
            <a:prstGeom prst="roundRect">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BOPF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Object</a:t>
              </a:r>
            </a:p>
          </p:txBody>
        </p:sp>
        <p:grpSp>
          <p:nvGrpSpPr>
            <p:cNvPr id="35" name="Group 34"/>
            <p:cNvGrpSpPr/>
            <p:nvPr/>
          </p:nvGrpSpPr>
          <p:grpSpPr>
            <a:xfrm>
              <a:off x="7077751" y="2747645"/>
              <a:ext cx="1207922" cy="583010"/>
              <a:chOff x="7672481" y="2732777"/>
              <a:chExt cx="1207922" cy="583010"/>
            </a:xfrm>
          </p:grpSpPr>
          <p:sp>
            <p:nvSpPr>
              <p:cNvPr id="41" name="Rounded Rectangle 40"/>
              <p:cNvSpPr/>
              <p:nvPr/>
            </p:nvSpPr>
            <p:spPr bwMode="gray">
              <a:xfrm>
                <a:off x="7755203" y="2732777"/>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43" name="Rounded Rectangle 42"/>
              <p:cNvSpPr/>
              <p:nvPr/>
            </p:nvSpPr>
            <p:spPr bwMode="gray">
              <a:xfrm>
                <a:off x="7713842" y="2774511"/>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44" name="Rounded Rectangle 43"/>
              <p:cNvSpPr/>
              <p:nvPr/>
            </p:nvSpPr>
            <p:spPr bwMode="gray">
              <a:xfrm>
                <a:off x="7672481" y="2816246"/>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Search Object(s)</a:t>
                </a:r>
              </a:p>
            </p:txBody>
          </p:sp>
        </p:grpSp>
        <p:grpSp>
          <p:nvGrpSpPr>
            <p:cNvPr id="36" name="Group 35"/>
            <p:cNvGrpSpPr/>
            <p:nvPr/>
          </p:nvGrpSpPr>
          <p:grpSpPr>
            <a:xfrm>
              <a:off x="7127284" y="5270951"/>
              <a:ext cx="1108856" cy="875586"/>
              <a:chOff x="7511210" y="5375027"/>
              <a:chExt cx="1108856" cy="875586"/>
            </a:xfrm>
          </p:grpSpPr>
          <p:sp>
            <p:nvSpPr>
              <p:cNvPr id="38" name="Can 37"/>
              <p:cNvSpPr/>
              <p:nvPr/>
            </p:nvSpPr>
            <p:spPr bwMode="gray">
              <a:xfrm>
                <a:off x="7511210" y="537502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39" name="Can 38"/>
              <p:cNvSpPr/>
              <p:nvPr/>
            </p:nvSpPr>
            <p:spPr bwMode="gray">
              <a:xfrm>
                <a:off x="7596267" y="544130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40" name="Can 39"/>
              <p:cNvSpPr/>
              <p:nvPr/>
            </p:nvSpPr>
            <p:spPr bwMode="gray">
              <a:xfrm>
                <a:off x="7681323" y="5507588"/>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grpSp>
        <p:sp>
          <p:nvSpPr>
            <p:cNvPr id="37" name="Oval 36"/>
            <p:cNvSpPr/>
            <p:nvPr/>
          </p:nvSpPr>
          <p:spPr bwMode="gray">
            <a:xfrm rot="16200000">
              <a:off x="6126899" y="3828474"/>
              <a:ext cx="756000" cy="288000"/>
            </a:xfrm>
            <a:prstGeom prst="ellipse">
              <a:avLst/>
            </a:prstGeom>
            <a:solidFill>
              <a:schemeClr val="bg1"/>
            </a:solidFill>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txBody>
            <a:bodyPr lIns="89958" tIns="71966" rIns="89958" bIns="71966" rtlCol="0" anchor="ctr"/>
            <a:lstStyle/>
            <a:p>
              <a:pPr algn="ctr" defTabSz="914034" fontAlgn="base">
                <a:spcBef>
                  <a:spcPct val="50000"/>
                </a:spcBef>
                <a:spcAft>
                  <a:spcPct val="0"/>
                </a:spcAft>
                <a:buClr>
                  <a:srgbClr val="F0AB00"/>
                </a:buClr>
                <a:buSzPct val="80000"/>
              </a:pPr>
              <a:r>
                <a:rPr lang="en-US" sz="700" kern="0" dirty="0">
                  <a:solidFill>
                    <a:schemeClr val="accent2"/>
                  </a:solidFill>
                  <a:ea typeface="Arial Unicode MS" pitchFamily="34" charset="-128"/>
                  <a:cs typeface="Arial Unicode MS" pitchFamily="34" charset="-128"/>
                </a:rPr>
                <a:t>generate</a:t>
              </a:r>
            </a:p>
          </p:txBody>
        </p:sp>
      </p:grpSp>
      <p:grpSp>
        <p:nvGrpSpPr>
          <p:cNvPr id="45" name="Group 44"/>
          <p:cNvGrpSpPr/>
          <p:nvPr/>
        </p:nvGrpSpPr>
        <p:grpSpPr>
          <a:xfrm>
            <a:off x="1779032" y="1362808"/>
            <a:ext cx="3240346" cy="1241364"/>
            <a:chOff x="1840505" y="1297908"/>
            <a:chExt cx="3241846" cy="1241938"/>
          </a:xfrm>
        </p:grpSpPr>
        <p:cxnSp>
          <p:nvCxnSpPr>
            <p:cNvPr id="46" name="Elbow Connector 45"/>
            <p:cNvCxnSpPr/>
            <p:nvPr/>
          </p:nvCxnSpPr>
          <p:spPr>
            <a:xfrm>
              <a:off x="4074351" y="1783846"/>
              <a:ext cx="1008000" cy="756000"/>
            </a:xfrm>
            <a:prstGeom prst="bentConnector2">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1840505" y="1297908"/>
              <a:ext cx="2277333" cy="1008000"/>
              <a:chOff x="6779445" y="439928"/>
              <a:chExt cx="2277333" cy="1120090"/>
            </a:xfrm>
          </p:grpSpPr>
          <p:pic>
            <p:nvPicPr>
              <p:cNvPr id="49" name="Picture 48"/>
              <p:cNvPicPr>
                <a:picLocks noChangeAspect="1"/>
              </p:cNvPicPr>
              <p:nvPr/>
            </p:nvPicPr>
            <p:blipFill>
              <a:blip r:embed="rId3"/>
              <a:stretch>
                <a:fillRect/>
              </a:stretch>
            </p:blipFill>
            <p:spPr>
              <a:xfrm>
                <a:off x="6779445" y="439928"/>
                <a:ext cx="2277333" cy="1120090"/>
              </a:xfrm>
              <a:prstGeom prst="rect">
                <a:avLst/>
              </a:prstGeom>
              <a:ln>
                <a:solidFill>
                  <a:schemeClr val="tx2">
                    <a:lumMod val="40000"/>
                    <a:lumOff val="60000"/>
                  </a:schemeClr>
                </a:solidFill>
              </a:ln>
            </p:spPr>
          </p:pic>
          <p:sp>
            <p:nvSpPr>
              <p:cNvPr id="50" name="TextBox 49"/>
              <p:cNvSpPr txBox="1"/>
              <p:nvPr/>
            </p:nvSpPr>
            <p:spPr>
              <a:xfrm>
                <a:off x="7233252" y="1056214"/>
                <a:ext cx="1656000" cy="320026"/>
              </a:xfrm>
              <a:prstGeom prst="roundRect">
                <a:avLst/>
              </a:prstGeom>
              <a:solidFill>
                <a:schemeClr val="accent3">
                  <a:lumMod val="75000"/>
                </a:schemeClr>
              </a:solidFill>
              <a:ln w="6350" algn="ctr">
                <a:solidFill>
                  <a:schemeClr val="bg1"/>
                </a:solidFill>
                <a:miter lim="800000"/>
                <a:headEnd/>
                <a:tailEnd/>
              </a:ln>
            </p:spPr>
            <p:txBody>
              <a:bodyPr lIns="89958" tIns="71966" rIns="89958" bIns="71966" rtlCol="0" anchor="ctr"/>
              <a:lstStyle>
                <a:defPPr>
                  <a:defRPr lang="de-DE"/>
                </a:defPPr>
                <a:lvl1pPr marR="0" defTabSz="914400" fontAlgn="base">
                  <a:lnSpc>
                    <a:spcPct val="100000"/>
                  </a:lnSpc>
                  <a:spcBef>
                    <a:spcPct val="50000"/>
                  </a:spcBef>
                  <a:spcAft>
                    <a:spcPct val="0"/>
                  </a:spcAft>
                  <a:buClr>
                    <a:srgbClr val="F0AB00"/>
                  </a:buClr>
                  <a:buSzPct val="80000"/>
                  <a:tabLst/>
                  <a:defRPr kumimoji="0" sz="1100" b="0" i="0" u="none" strike="noStrike" kern="0" cap="none" spc="0" normalizeH="0" baseline="0">
                    <a:ln>
                      <a:noFill/>
                    </a:ln>
                    <a:solidFill>
                      <a:schemeClr val="bg1"/>
                    </a:solidFill>
                    <a:effectLst/>
                    <a:uLnTx/>
                    <a:uFillTx/>
                    <a:ea typeface="Arial Unicode MS" pitchFamily="34" charset="-128"/>
                    <a:cs typeface="Arial Unicode MS" pitchFamily="34" charset="-128"/>
                  </a:defRPr>
                </a:lvl1pPr>
              </a:lstStyle>
              <a:p>
                <a:r>
                  <a:rPr lang="en-US" dirty="0"/>
                  <a:t>SAP Fiori Elements, …</a:t>
                </a:r>
              </a:p>
            </p:txBody>
          </p:sp>
        </p:grpSp>
        <p:sp>
          <p:nvSpPr>
            <p:cNvPr id="48" name="TextBox 47"/>
            <p:cNvSpPr txBox="1"/>
            <p:nvPr/>
          </p:nvSpPr>
          <p:spPr>
            <a:xfrm>
              <a:off x="4329599" y="1603050"/>
              <a:ext cx="46807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consume</a:t>
              </a:r>
            </a:p>
          </p:txBody>
        </p:sp>
      </p:grpSp>
      <p:grpSp>
        <p:nvGrpSpPr>
          <p:cNvPr id="51" name="Group 50"/>
          <p:cNvGrpSpPr/>
          <p:nvPr/>
        </p:nvGrpSpPr>
        <p:grpSpPr>
          <a:xfrm>
            <a:off x="8297941" y="4514335"/>
            <a:ext cx="1331384" cy="786748"/>
            <a:chOff x="8221991" y="4226115"/>
            <a:chExt cx="1332000" cy="787112"/>
          </a:xfrm>
        </p:grpSpPr>
        <p:sp>
          <p:nvSpPr>
            <p:cNvPr id="52" name="Rounded Rectangle 51"/>
            <p:cNvSpPr/>
            <p:nvPr/>
          </p:nvSpPr>
          <p:spPr bwMode="gray">
            <a:xfrm>
              <a:off x="8221991" y="4537133"/>
              <a:ext cx="1332000" cy="476094"/>
            </a:xfrm>
            <a:prstGeom prst="roundRect">
              <a:avLst/>
            </a:prstGeom>
            <a:solidFill>
              <a:schemeClr val="bg2">
                <a:lumMod val="9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Custom ABAP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Logic</a:t>
              </a:r>
            </a:p>
          </p:txBody>
        </p:sp>
        <p:cxnSp>
          <p:nvCxnSpPr>
            <p:cNvPr id="53" name="Straight Connector 52"/>
            <p:cNvCxnSpPr>
              <a:stCxn id="34" idx="2"/>
              <a:endCxn id="52" idx="0"/>
            </p:cNvCxnSpPr>
            <p:nvPr/>
          </p:nvCxnSpPr>
          <p:spPr>
            <a:xfrm flipH="1">
              <a:off x="8887991" y="4226115"/>
              <a:ext cx="0" cy="311018"/>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926112" y="4295832"/>
              <a:ext cx="53219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implement</a:t>
              </a:r>
            </a:p>
          </p:txBody>
        </p:sp>
      </p:grpSp>
    </p:spTree>
    <p:extLst>
      <p:ext uri="{BB962C8B-B14F-4D97-AF65-F5344CB8AC3E}">
        <p14:creationId xmlns:p14="http://schemas.microsoft.com/office/powerpoint/2010/main" val="369175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Business Object</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050" name="Picture 2" descr="https://community.sap.com/images/blta6bfe20e4b6fee33/bopf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80" y="3233188"/>
            <a:ext cx="6210300" cy="34004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1765" y="1028343"/>
            <a:ext cx="11652867" cy="2031325"/>
          </a:xfrm>
          <a:prstGeom prst="rect">
            <a:avLst/>
          </a:prstGeom>
        </p:spPr>
        <p:txBody>
          <a:bodyPr wrap="square">
            <a:spAutoFit/>
          </a:bodyPr>
          <a:lstStyle/>
          <a:p>
            <a:pPr algn="just"/>
            <a:r>
              <a:rPr lang="en-US" dirty="0">
                <a:solidFill>
                  <a:srgbClr val="3C3C3C"/>
                </a:solidFill>
              </a:rPr>
              <a:t>The </a:t>
            </a:r>
            <a:r>
              <a:rPr lang="en-US" b="1" dirty="0">
                <a:solidFill>
                  <a:srgbClr val="3C3C3C"/>
                </a:solidFill>
              </a:rPr>
              <a:t>business objects </a:t>
            </a:r>
            <a:r>
              <a:rPr lang="en-US" dirty="0">
                <a:solidFill>
                  <a:srgbClr val="3C3C3C"/>
                </a:solidFill>
              </a:rPr>
              <a:t>are the basic units of the BOPF-based programming model. Business applications or processes operate on certain business objects. A business object is represented as a hierarchical tree of nodes. A single node includes a set of semantically related business object data and the corresponding business logic. On the technical level, each node is implemented with a regular Dictionary table, where each node instance corresponds to a single table entry (table rows). Nodes, attributes, and alternative keys set up the </a:t>
            </a:r>
            <a:r>
              <a:rPr lang="en-US" b="1" dirty="0">
                <a:solidFill>
                  <a:srgbClr val="3C3C3C"/>
                </a:solidFill>
              </a:rPr>
              <a:t>data part</a:t>
            </a:r>
            <a:r>
              <a:rPr lang="en-US" dirty="0">
                <a:solidFill>
                  <a:srgbClr val="3C3C3C"/>
                </a:solidFill>
              </a:rPr>
              <a:t> of a business object. Again from a technical viewpoint, attributes form the columns of the table. A node serves as an anchor point for connecting the business logic of the business object.</a:t>
            </a:r>
          </a:p>
        </p:txBody>
      </p:sp>
    </p:spTree>
    <p:extLst>
      <p:ext uri="{BB962C8B-B14F-4D97-AF65-F5344CB8AC3E}">
        <p14:creationId xmlns:p14="http://schemas.microsoft.com/office/powerpoint/2010/main" val="2366697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Transactional UX App with CDS &amp; BOPF </a:t>
            </a:r>
          </a:p>
          <a:p>
            <a:r>
              <a:rPr lang="en-US" sz="3600" dirty="0">
                <a:latin typeface="Cooper Black" panose="0208090404030B020404" pitchFamily="18" charset="0"/>
              </a:rPr>
              <a:t>With Draft Functionality</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7" name="Picture 6"/>
          <p:cNvPicPr>
            <a:picLocks noChangeAspect="1"/>
          </p:cNvPicPr>
          <p:nvPr/>
        </p:nvPicPr>
        <p:blipFill rotWithShape="1">
          <a:blip r:embed="rId3"/>
          <a:srcRect r="22065" b="7404"/>
          <a:stretch/>
        </p:blipFill>
        <p:spPr>
          <a:xfrm>
            <a:off x="3817021" y="1647411"/>
            <a:ext cx="3764537" cy="4098803"/>
          </a:xfrm>
          <a:prstGeom prst="rect">
            <a:avLst/>
          </a:prstGeom>
          <a:ln w="12700">
            <a:solidFill>
              <a:srgbClr val="2E3751"/>
            </a:solidFill>
          </a:ln>
          <a:effectLst/>
        </p:spPr>
      </p:pic>
      <p:sp>
        <p:nvSpPr>
          <p:cNvPr id="9" name="Rounded Rectangle 8"/>
          <p:cNvSpPr/>
          <p:nvPr/>
        </p:nvSpPr>
        <p:spPr bwMode="gray">
          <a:xfrm>
            <a:off x="505297" y="1743370"/>
            <a:ext cx="2505319" cy="323502"/>
          </a:xfrm>
          <a:prstGeom prst="roundRect">
            <a:avLst>
              <a:gd name="adj" fmla="val 50000"/>
            </a:avLst>
          </a:prstGeom>
          <a:noFill/>
          <a:ln w="9525" algn="ctr">
            <a:solidFill>
              <a:schemeClr val="accent6">
                <a:lumMod val="50000"/>
              </a:schemeClr>
            </a:solidFill>
            <a:prstDash val="solid"/>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GB" sz="1400" kern="0" dirty="0">
                <a:solidFill>
                  <a:schemeClr val="accent6">
                    <a:lumMod val="50000"/>
                  </a:schemeClr>
                </a:solidFill>
                <a:ea typeface="Arial Narrow" charset="0"/>
                <a:cs typeface="Arial Narrow" charset="0"/>
              </a:rPr>
              <a:t>Access Control</a:t>
            </a:r>
          </a:p>
        </p:txBody>
      </p:sp>
      <p:grpSp>
        <p:nvGrpSpPr>
          <p:cNvPr id="10" name="Group 9"/>
          <p:cNvGrpSpPr/>
          <p:nvPr/>
        </p:nvGrpSpPr>
        <p:grpSpPr>
          <a:xfrm>
            <a:off x="3753804" y="1945826"/>
            <a:ext cx="2974942" cy="129386"/>
            <a:chOff x="4382180" y="3061155"/>
            <a:chExt cx="2976319" cy="129446"/>
          </a:xfrm>
        </p:grpSpPr>
        <p:sp>
          <p:nvSpPr>
            <p:cNvPr id="11" name="Pie 10"/>
            <p:cNvSpPr/>
            <p:nvPr/>
          </p:nvSpPr>
          <p:spPr bwMode="gray">
            <a:xfrm>
              <a:off x="4382180" y="3061155"/>
              <a:ext cx="119291" cy="129443"/>
            </a:xfrm>
            <a:prstGeom prst="pie">
              <a:avLst>
                <a:gd name="adj1" fmla="val 5399995"/>
                <a:gd name="adj2" fmla="val 16200000"/>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12" name="Straight Connector 11"/>
            <p:cNvCxnSpPr/>
            <p:nvPr/>
          </p:nvCxnSpPr>
          <p:spPr>
            <a:xfrm flipV="1">
              <a:off x="4441824" y="3190600"/>
              <a:ext cx="2916675" cy="1"/>
            </a:xfrm>
            <a:prstGeom prst="line">
              <a:avLst/>
            </a:prstGeom>
            <a:ln w="63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 name="Rounded Rectangle 12"/>
          <p:cNvSpPr/>
          <p:nvPr/>
        </p:nvSpPr>
        <p:spPr bwMode="gray">
          <a:xfrm>
            <a:off x="505297" y="4176272"/>
            <a:ext cx="2505319" cy="323502"/>
          </a:xfrm>
          <a:prstGeom prst="roundRect">
            <a:avLst>
              <a:gd name="adj" fmla="val 50000"/>
            </a:avLst>
          </a:prstGeom>
          <a:noFill/>
          <a:ln w="9525" algn="ctr">
            <a:solidFill>
              <a:schemeClr val="accent4">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4">
                    <a:lumMod val="75000"/>
                  </a:schemeClr>
                </a:solidFill>
                <a:ea typeface="Arial Unicode MS" pitchFamily="34" charset="-128"/>
                <a:cs typeface="Arial Unicode MS" pitchFamily="34" charset="-128"/>
              </a:rPr>
              <a:t>OData exposure</a:t>
            </a:r>
          </a:p>
        </p:txBody>
      </p:sp>
      <p:grpSp>
        <p:nvGrpSpPr>
          <p:cNvPr id="14" name="Group 13"/>
          <p:cNvGrpSpPr/>
          <p:nvPr/>
        </p:nvGrpSpPr>
        <p:grpSpPr>
          <a:xfrm>
            <a:off x="3753802" y="4264025"/>
            <a:ext cx="1427302" cy="129386"/>
            <a:chOff x="4382180" y="3061155"/>
            <a:chExt cx="1427963" cy="129446"/>
          </a:xfrm>
        </p:grpSpPr>
        <p:sp>
          <p:nvSpPr>
            <p:cNvPr id="15" name="Pie 14"/>
            <p:cNvSpPr/>
            <p:nvPr/>
          </p:nvSpPr>
          <p:spPr bwMode="gray">
            <a:xfrm>
              <a:off x="4382180" y="3061155"/>
              <a:ext cx="119291" cy="129443"/>
            </a:xfrm>
            <a:prstGeom prst="pie">
              <a:avLst>
                <a:gd name="adj1" fmla="val 5399995"/>
                <a:gd name="adj2" fmla="val 16200000"/>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16" name="Straight Connector 15"/>
            <p:cNvCxnSpPr/>
            <p:nvPr/>
          </p:nvCxnSpPr>
          <p:spPr>
            <a:xfrm flipV="1">
              <a:off x="4441826" y="3190600"/>
              <a:ext cx="1368317" cy="1"/>
            </a:xfrm>
            <a:prstGeom prst="line">
              <a:avLst/>
            </a:prstGeom>
            <a:ln w="63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Rounded Rectangle 16"/>
          <p:cNvSpPr/>
          <p:nvPr/>
        </p:nvSpPr>
        <p:spPr bwMode="gray">
          <a:xfrm>
            <a:off x="505297" y="2959820"/>
            <a:ext cx="2505319" cy="323502"/>
          </a:xfrm>
          <a:prstGeom prst="roundRect">
            <a:avLst>
              <a:gd name="adj" fmla="val 50000"/>
            </a:avLst>
          </a:prstGeom>
          <a:noFill/>
          <a:ln w="9525" algn="ctr">
            <a:solidFill>
              <a:schemeClr val="accent3">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3">
                    <a:lumMod val="75000"/>
                  </a:schemeClr>
                </a:solidFill>
                <a:ea typeface="Arial Unicode MS" pitchFamily="34" charset="-128"/>
                <a:cs typeface="Arial Unicode MS" pitchFamily="34" charset="-128"/>
              </a:rPr>
              <a:t>Search enablement</a:t>
            </a:r>
          </a:p>
        </p:txBody>
      </p:sp>
      <p:grpSp>
        <p:nvGrpSpPr>
          <p:cNvPr id="18" name="Group 17"/>
          <p:cNvGrpSpPr/>
          <p:nvPr/>
        </p:nvGrpSpPr>
        <p:grpSpPr>
          <a:xfrm>
            <a:off x="3753803" y="2564699"/>
            <a:ext cx="1679243" cy="129383"/>
            <a:chOff x="4382180" y="3061155"/>
            <a:chExt cx="1680022" cy="129443"/>
          </a:xfrm>
        </p:grpSpPr>
        <p:sp>
          <p:nvSpPr>
            <p:cNvPr id="19" name="Pie 18"/>
            <p:cNvSpPr/>
            <p:nvPr/>
          </p:nvSpPr>
          <p:spPr bwMode="gray">
            <a:xfrm>
              <a:off x="4382180" y="3061155"/>
              <a:ext cx="119291" cy="129443"/>
            </a:xfrm>
            <a:prstGeom prst="pie">
              <a:avLst>
                <a:gd name="adj1" fmla="val 5399995"/>
                <a:gd name="adj2" fmla="val 16200000"/>
              </a:avLst>
            </a:prstGeom>
            <a:solidFill>
              <a:schemeClr val="accent3">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0" name="Straight Connector 19"/>
            <p:cNvCxnSpPr/>
            <p:nvPr/>
          </p:nvCxnSpPr>
          <p:spPr>
            <a:xfrm flipV="1">
              <a:off x="4441826" y="3181170"/>
              <a:ext cx="1620376" cy="1"/>
            </a:xfrm>
            <a:prstGeom prst="line">
              <a:avLst/>
            </a:prstGeom>
            <a:ln w="63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 name="Rounded Rectangle 20"/>
          <p:cNvSpPr/>
          <p:nvPr/>
        </p:nvSpPr>
        <p:spPr bwMode="gray">
          <a:xfrm>
            <a:off x="505297" y="2351595"/>
            <a:ext cx="2505319" cy="323502"/>
          </a:xfrm>
          <a:prstGeom prst="roundRect">
            <a:avLst>
              <a:gd name="adj" fmla="val 50000"/>
            </a:avLst>
          </a:prstGeom>
          <a:noFill/>
          <a:ln w="9525" algn="ctr">
            <a:solidFill>
              <a:schemeClr val="accent1"/>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1"/>
                </a:solidFill>
                <a:ea typeface="Arial Unicode MS" pitchFamily="34" charset="-128"/>
                <a:cs typeface="Arial Unicode MS" pitchFamily="34" charset="-128"/>
              </a:rPr>
              <a:t>UI semantic</a:t>
            </a:r>
          </a:p>
        </p:txBody>
      </p:sp>
      <p:grpSp>
        <p:nvGrpSpPr>
          <p:cNvPr id="22" name="Group 21"/>
          <p:cNvGrpSpPr/>
          <p:nvPr/>
        </p:nvGrpSpPr>
        <p:grpSpPr>
          <a:xfrm>
            <a:off x="3753804" y="2313861"/>
            <a:ext cx="2075137" cy="129383"/>
            <a:chOff x="4382180" y="3061155"/>
            <a:chExt cx="2076092" cy="129443"/>
          </a:xfrm>
        </p:grpSpPr>
        <p:sp>
          <p:nvSpPr>
            <p:cNvPr id="23" name="Pie 22"/>
            <p:cNvSpPr/>
            <p:nvPr/>
          </p:nvSpPr>
          <p:spPr bwMode="gray">
            <a:xfrm>
              <a:off x="4382180" y="3061155"/>
              <a:ext cx="119291" cy="129443"/>
            </a:xfrm>
            <a:prstGeom prst="pie">
              <a:avLst>
                <a:gd name="adj1" fmla="val 5399995"/>
                <a:gd name="adj2" fmla="val 16200000"/>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4" name="Straight Connector 23"/>
            <p:cNvCxnSpPr>
              <a:stCxn id="23" idx="1"/>
            </p:cNvCxnSpPr>
            <p:nvPr/>
          </p:nvCxnSpPr>
          <p:spPr>
            <a:xfrm>
              <a:off x="4441810" y="3190598"/>
              <a:ext cx="2016462"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25" name="Rounded Rectangle 24"/>
          <p:cNvSpPr/>
          <p:nvPr/>
        </p:nvSpPr>
        <p:spPr bwMode="gray">
          <a:xfrm>
            <a:off x="505297" y="3568045"/>
            <a:ext cx="2505319" cy="323502"/>
          </a:xfrm>
          <a:prstGeom prst="roundRect">
            <a:avLst>
              <a:gd name="adj" fmla="val 50000"/>
            </a:avLst>
          </a:prstGeom>
          <a:noFill/>
          <a:ln w="9525" algn="ctr">
            <a:solidFill>
              <a:schemeClr val="accent5"/>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5"/>
                </a:solidFill>
                <a:ea typeface="Arial Unicode MS" pitchFamily="34" charset="-128"/>
                <a:cs typeface="Arial Unicode MS" pitchFamily="34" charset="-128"/>
              </a:rPr>
              <a:t>Transactional enablement</a:t>
            </a:r>
          </a:p>
        </p:txBody>
      </p:sp>
      <p:grpSp>
        <p:nvGrpSpPr>
          <p:cNvPr id="26" name="Group 25"/>
          <p:cNvGrpSpPr/>
          <p:nvPr/>
        </p:nvGrpSpPr>
        <p:grpSpPr>
          <a:xfrm>
            <a:off x="3753804" y="2799064"/>
            <a:ext cx="1031392" cy="129383"/>
            <a:chOff x="4382180" y="3061166"/>
            <a:chExt cx="1031875" cy="129443"/>
          </a:xfrm>
        </p:grpSpPr>
        <p:sp>
          <p:nvSpPr>
            <p:cNvPr id="27" name="Pie 26"/>
            <p:cNvSpPr/>
            <p:nvPr/>
          </p:nvSpPr>
          <p:spPr bwMode="gray">
            <a:xfrm>
              <a:off x="4382180" y="3061166"/>
              <a:ext cx="119291" cy="129443"/>
            </a:xfrm>
            <a:prstGeom prst="pie">
              <a:avLst>
                <a:gd name="adj1" fmla="val 5399995"/>
                <a:gd name="adj2" fmla="val 16200000"/>
              </a:avLst>
            </a:prstGeom>
            <a:solidFill>
              <a:schemeClr val="accent5"/>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8" name="Straight Connector 27"/>
            <p:cNvCxnSpPr/>
            <p:nvPr/>
          </p:nvCxnSpPr>
          <p:spPr>
            <a:xfrm flipV="1">
              <a:off x="4441826" y="3190602"/>
              <a:ext cx="972229" cy="1"/>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29" name="Elbow Connector 28"/>
          <p:cNvCxnSpPr>
            <a:endCxn id="35" idx="0"/>
          </p:cNvCxnSpPr>
          <p:nvPr/>
        </p:nvCxnSpPr>
        <p:spPr>
          <a:xfrm>
            <a:off x="5949986" y="2378550"/>
            <a:ext cx="3355198" cy="904771"/>
          </a:xfrm>
          <a:prstGeom prst="bentConnector2">
            <a:avLst/>
          </a:prstGeom>
          <a:ln w="15875">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9" idx="3"/>
            <a:endCxn id="11" idx="2"/>
          </p:cNvCxnSpPr>
          <p:nvPr/>
        </p:nvCxnSpPr>
        <p:spPr>
          <a:xfrm>
            <a:off x="3010615" y="1905121"/>
            <a:ext cx="743188" cy="105399"/>
          </a:xfrm>
          <a:prstGeom prst="bentConnector3">
            <a:avLst>
              <a:gd name="adj1" fmla="val 24373"/>
            </a:avLst>
          </a:prstGeom>
          <a:ln w="63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1" idx="3"/>
            <a:endCxn id="23" idx="2"/>
          </p:cNvCxnSpPr>
          <p:nvPr/>
        </p:nvCxnSpPr>
        <p:spPr>
          <a:xfrm flipV="1">
            <a:off x="3010615" y="2378553"/>
            <a:ext cx="743188" cy="134794"/>
          </a:xfrm>
          <a:prstGeom prst="bentConnector3">
            <a:avLst>
              <a:gd name="adj1" fmla="val 21810"/>
            </a:avLst>
          </a:prstGeom>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7" idx="3"/>
            <a:endCxn id="19" idx="2"/>
          </p:cNvCxnSpPr>
          <p:nvPr/>
        </p:nvCxnSpPr>
        <p:spPr>
          <a:xfrm flipV="1">
            <a:off x="3010615" y="2629391"/>
            <a:ext cx="743188" cy="492181"/>
          </a:xfrm>
          <a:prstGeom prst="bentConnector3">
            <a:avLst>
              <a:gd name="adj1" fmla="val 39749"/>
            </a:avLst>
          </a:prstGeom>
          <a:ln w="63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3010615" y="2850301"/>
            <a:ext cx="743188" cy="866041"/>
          </a:xfrm>
          <a:prstGeom prst="bentConnector3">
            <a:avLst>
              <a:gd name="adj1" fmla="val 64522"/>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010615" y="4313220"/>
            <a:ext cx="743188" cy="9305"/>
          </a:xfrm>
          <a:prstGeom prst="line">
            <a:avLst/>
          </a:prstGeom>
          <a:ln w="6350">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1599" y="3283322"/>
            <a:ext cx="4247167" cy="3375752"/>
          </a:xfrm>
          <a:prstGeom prst="rect">
            <a:avLst/>
          </a:prstGeom>
          <a:ln w="19050">
            <a:solidFill>
              <a:schemeClr val="bg1">
                <a:lumMod val="50000"/>
              </a:schemeClr>
            </a:solidFill>
          </a:ln>
        </p:spPr>
      </p:pic>
    </p:spTree>
    <p:extLst>
      <p:ext uri="{BB962C8B-B14F-4D97-AF65-F5344CB8AC3E}">
        <p14:creationId xmlns:p14="http://schemas.microsoft.com/office/powerpoint/2010/main" val="259644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op 10 Colleague illustrations - Free &amp; Premium vectors &amp;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036" y="950005"/>
            <a:ext cx="8031019" cy="53540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6" name="Rectangle 35"/>
          <p:cNvSpPr/>
          <p:nvPr/>
        </p:nvSpPr>
        <p:spPr>
          <a:xfrm>
            <a:off x="356388" y="950005"/>
            <a:ext cx="11835612" cy="400110"/>
          </a:xfrm>
          <a:prstGeom prst="rect">
            <a:avLst/>
          </a:prstGeom>
        </p:spPr>
        <p:txBody>
          <a:bodyPr wrap="square">
            <a:spAutoFit/>
          </a:bodyPr>
          <a:lstStyle/>
          <a:p>
            <a:r>
              <a:rPr lang="en-US" sz="2000" dirty="0">
                <a:solidFill>
                  <a:srgbClr val="3C3C3C"/>
                </a:solidFill>
                <a:hlinkClick r:id="rId4"/>
              </a:rPr>
              <a:t>CDS BOPF Scenario</a:t>
            </a:r>
            <a:endParaRPr lang="en-US" sz="2000" dirty="0">
              <a:solidFill>
                <a:srgbClr val="3C3C3C"/>
              </a:solidFill>
            </a:endParaRPr>
          </a:p>
        </p:txBody>
      </p:sp>
    </p:spTree>
    <p:extLst>
      <p:ext uri="{BB962C8B-B14F-4D97-AF65-F5344CB8AC3E}">
        <p14:creationId xmlns:p14="http://schemas.microsoft.com/office/powerpoint/2010/main" val="3128735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15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08763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460827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siness Plan Schedule. Time Management. Timeline, Agenda, Deadline. Flat  Cartoon Miniature Illustration Vector Graphic Stock Illustration -  Illustration of schedule, miniature: 136661028"/>
          <p:cNvPicPr>
            <a:picLocks noChangeAspect="1" noChangeArrowheads="1"/>
          </p:cNvPicPr>
          <p:nvPr/>
        </p:nvPicPr>
        <p:blipFill rotWithShape="1">
          <a:blip r:embed="rId2">
            <a:extLst>
              <a:ext uri="{28A0092B-C50C-407E-A947-70E740481C1C}">
                <a14:useLocalDpi xmlns:a14="http://schemas.microsoft.com/office/drawing/2010/main" val="0"/>
              </a:ext>
            </a:extLst>
          </a:blip>
          <a:srcRect r="8842"/>
          <a:stretch/>
        </p:blipFill>
        <p:spPr bwMode="auto">
          <a:xfrm>
            <a:off x="5219230" y="356138"/>
            <a:ext cx="5556992" cy="43129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a:t>
            </a:r>
            <a:r>
              <a:rPr lang="en-US" sz="3600" noProof="0" dirty="0">
                <a:solidFill>
                  <a:prstClr val="black"/>
                </a:solidFill>
                <a:latin typeface="Cooper Black" panose="0208090404030B020404" pitchFamily="18" charset="0"/>
              </a:rPr>
              <a:t>15</a:t>
            </a:r>
            <a:endParaRPr kumimoji="0" lang="en-US" sz="3600"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47878" y="982353"/>
            <a:ext cx="1169624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Understanding CDS Security</a:t>
            </a:r>
          </a:p>
          <a:p>
            <a:pPr marL="285750" lvl="0" indent="-285750">
              <a:buFont typeface="Arial" panose="020B0604020202020204" pitchFamily="34" charset="0"/>
              <a:buChar char="•"/>
            </a:pPr>
            <a:r>
              <a:rPr lang="en-US" dirty="0" smtClean="0"/>
              <a:t>Describing </a:t>
            </a:r>
            <a:r>
              <a:rPr lang="en-US" dirty="0"/>
              <a:t>CDS Table Functions</a:t>
            </a:r>
          </a:p>
          <a:p>
            <a:pPr marL="285750" lvl="0" indent="-285750">
              <a:buFont typeface="Arial" panose="020B0604020202020204" pitchFamily="34" charset="0"/>
              <a:buChar char="•"/>
            </a:pPr>
            <a:r>
              <a:rPr lang="en-US" dirty="0"/>
              <a:t>Understanding Why we use CDS Table Function</a:t>
            </a:r>
          </a:p>
          <a:p>
            <a:r>
              <a:rPr lang="en-US" dirty="0"/>
              <a:t> </a:t>
            </a:r>
          </a:p>
          <a:p>
            <a:r>
              <a:rPr lang="en-US" dirty="0"/>
              <a:t> --Break--</a:t>
            </a:r>
          </a:p>
          <a:p>
            <a:endParaRPr lang="en-US" dirty="0"/>
          </a:p>
          <a:p>
            <a:pPr marL="285750" lvl="0" indent="-285750">
              <a:buFont typeface="Arial" panose="020B0604020202020204" pitchFamily="34" charset="0"/>
              <a:buChar char="•"/>
            </a:pPr>
            <a:r>
              <a:rPr lang="en-US" dirty="0"/>
              <a:t>CDS-BOPF Integration</a:t>
            </a:r>
          </a:p>
          <a:p>
            <a:pPr marL="285750" lvl="0" indent="-285750">
              <a:buFont typeface="Arial" panose="020B0604020202020204" pitchFamily="34" charset="0"/>
              <a:buChar char="•"/>
            </a:pPr>
            <a:r>
              <a:rPr lang="en-US" dirty="0"/>
              <a:t>Describing Validation in ( Business Object ) BO </a:t>
            </a:r>
          </a:p>
          <a:p>
            <a:pPr marL="285750" lvl="0" indent="-285750">
              <a:buFont typeface="Arial" panose="020B0604020202020204" pitchFamily="34" charset="0"/>
              <a:buChar char="•"/>
            </a:pPr>
            <a:r>
              <a:rPr lang="en-US" dirty="0"/>
              <a:t>Implementation of  Smart filter UX Application</a:t>
            </a:r>
          </a:p>
          <a:p>
            <a:pPr marL="285750" lvl="0" indent="-285750">
              <a:buFont typeface="Arial" panose="020B0604020202020204" pitchFamily="34" charset="0"/>
              <a:buChar char="•"/>
            </a:pPr>
            <a:r>
              <a:rPr lang="en-US" dirty="0"/>
              <a:t>Transactional  UX App with CDS and  BOPF</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478366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CDS Data Control Language ( DCL )</a:t>
            </a:r>
            <a:endParaRPr lang="en-US" sz="360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echteck 29"/>
          <p:cNvSpPr/>
          <p:nvPr/>
        </p:nvSpPr>
        <p:spPr>
          <a:xfrm>
            <a:off x="5648215" y="1487940"/>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tx1">
                    <a:lumMod val="65000"/>
                    <a:lumOff val="35000"/>
                  </a:schemeClr>
                </a:solidFill>
              </a:rPr>
              <a:t>Classical approach</a:t>
            </a:r>
          </a:p>
        </p:txBody>
      </p:sp>
      <p:sp>
        <p:nvSpPr>
          <p:cNvPr id="9" name="Rechteck 29"/>
          <p:cNvSpPr/>
          <p:nvPr/>
        </p:nvSpPr>
        <p:spPr>
          <a:xfrm>
            <a:off x="9004034" y="1487946"/>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tx1">
                    <a:lumMod val="65000"/>
                    <a:lumOff val="35000"/>
                  </a:schemeClr>
                </a:solidFill>
              </a:rPr>
              <a:t>DCL approach</a:t>
            </a:r>
          </a:p>
        </p:txBody>
      </p:sp>
      <p:sp>
        <p:nvSpPr>
          <p:cNvPr id="10" name="Rounded Rectangle 9"/>
          <p:cNvSpPr/>
          <p:nvPr/>
        </p:nvSpPr>
        <p:spPr bwMode="gray">
          <a:xfrm>
            <a:off x="5743906" y="2096788"/>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1" name="Rectangle 10"/>
          <p:cNvSpPr/>
          <p:nvPr/>
        </p:nvSpPr>
        <p:spPr bwMode="gray">
          <a:xfrm>
            <a:off x="6789798" y="4444240"/>
            <a:ext cx="1504348" cy="816249"/>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600" kern="0" dirty="0">
                <a:ea typeface="Arial Unicode MS" pitchFamily="34" charset="-128"/>
              </a:rPr>
              <a:t>ABAP Authorization Check</a:t>
            </a:r>
          </a:p>
        </p:txBody>
      </p:sp>
      <p:sp>
        <p:nvSpPr>
          <p:cNvPr id="12" name="Rectangle 11"/>
          <p:cNvSpPr/>
          <p:nvPr/>
        </p:nvSpPr>
        <p:spPr bwMode="gray">
          <a:xfrm>
            <a:off x="6789798" y="5382958"/>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13" name="Straight Connector 12"/>
          <p:cNvCxnSpPr>
            <a:endCxn id="16" idx="0"/>
          </p:cNvCxnSpPr>
          <p:nvPr/>
        </p:nvCxnSpPr>
        <p:spPr>
          <a:xfrm>
            <a:off x="7537418" y="3404154"/>
            <a:ext cx="2" cy="2769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a:endCxn id="11" idx="0"/>
          </p:cNvCxnSpPr>
          <p:nvPr/>
        </p:nvCxnSpPr>
        <p:spPr>
          <a:xfrm>
            <a:off x="7537418" y="4192448"/>
            <a:ext cx="4554" cy="251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cxnSpLocks/>
            <a:stCxn id="10" idx="2"/>
            <a:endCxn id="11" idx="1"/>
          </p:cNvCxnSpPr>
          <p:nvPr/>
        </p:nvCxnSpPr>
        <p:spPr>
          <a:xfrm rot="16200000" flipH="1">
            <a:off x="5388768" y="3451334"/>
            <a:ext cx="2174525"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gray">
          <a:xfrm>
            <a:off x="6789799" y="3681125"/>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17" name="Straight Connector 16"/>
          <p:cNvCxnSpPr>
            <a:cxnSpLocks/>
            <a:stCxn id="11" idx="2"/>
          </p:cNvCxnSpPr>
          <p:nvPr/>
        </p:nvCxnSpPr>
        <p:spPr>
          <a:xfrm flipH="1">
            <a:off x="7537420" y="5260489"/>
            <a:ext cx="4552" cy="1056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bwMode="gray">
          <a:xfrm>
            <a:off x="9099725" y="2096794"/>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9" name="Rectangle 18"/>
          <p:cNvSpPr/>
          <p:nvPr/>
        </p:nvSpPr>
        <p:spPr bwMode="gray">
          <a:xfrm>
            <a:off x="10145617" y="2096793"/>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20" name="Rectangle 19"/>
          <p:cNvSpPr/>
          <p:nvPr/>
        </p:nvSpPr>
        <p:spPr bwMode="gray">
          <a:xfrm>
            <a:off x="10145617" y="5382963"/>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21" name="Straight Connector 20"/>
          <p:cNvCxnSpPr>
            <a:stCxn id="19" idx="2"/>
            <a:endCxn id="23" idx="0"/>
          </p:cNvCxnSpPr>
          <p:nvPr/>
        </p:nvCxnSpPr>
        <p:spPr>
          <a:xfrm flipH="1">
            <a:off x="10893237" y="3421591"/>
            <a:ext cx="1" cy="3989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8" idx="2"/>
          </p:cNvCxnSpPr>
          <p:nvPr/>
        </p:nvCxnSpPr>
        <p:spPr>
          <a:xfrm rot="16200000" flipH="1">
            <a:off x="9134589" y="3061340"/>
            <a:ext cx="1394524"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bwMode="gray">
          <a:xfrm>
            <a:off x="10145616" y="3820584"/>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24" name="Straight Connector 23"/>
          <p:cNvCxnSpPr/>
          <p:nvPr/>
        </p:nvCxnSpPr>
        <p:spPr>
          <a:xfrm>
            <a:off x="10893236" y="4324159"/>
            <a:ext cx="2" cy="10420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gray">
          <a:xfrm>
            <a:off x="9099725" y="2832793"/>
            <a:ext cx="836714" cy="581052"/>
          </a:xfrm>
          <a:prstGeom prst="roundRect">
            <a:avLst/>
          </a:prstGeom>
          <a:ln w="28575">
            <a:solidFill>
              <a:srgbClr val="C00000"/>
            </a:solidFill>
            <a:headEnd/>
            <a:tailEnd/>
          </a:ln>
        </p:spPr>
        <p:style>
          <a:lnRef idx="2">
            <a:schemeClr val="accent2"/>
          </a:lnRef>
          <a:fillRef idx="1">
            <a:schemeClr val="lt1"/>
          </a:fillRef>
          <a:effectRef idx="0">
            <a:schemeClr val="accent2"/>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DCL</a:t>
            </a:r>
          </a:p>
        </p:txBody>
      </p:sp>
      <p:sp>
        <p:nvSpPr>
          <p:cNvPr id="26" name="Rounded Rectangle 25"/>
          <p:cNvSpPr/>
          <p:nvPr/>
        </p:nvSpPr>
        <p:spPr bwMode="gray">
          <a:xfrm>
            <a:off x="9102123" y="4628465"/>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CDS View</a:t>
            </a:r>
          </a:p>
        </p:txBody>
      </p:sp>
      <p:cxnSp>
        <p:nvCxnSpPr>
          <p:cNvPr id="27" name="Elbow Connector 26"/>
          <p:cNvCxnSpPr>
            <a:stCxn id="26" idx="0"/>
            <a:endCxn id="23" idx="1"/>
          </p:cNvCxnSpPr>
          <p:nvPr/>
        </p:nvCxnSpPr>
        <p:spPr>
          <a:xfrm rot="5400000" flipH="1" flipV="1">
            <a:off x="9555001" y="4037851"/>
            <a:ext cx="556093" cy="625136"/>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9369378" y="3888866"/>
            <a:ext cx="349898" cy="349898"/>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&amp;</a:t>
            </a:r>
            <a:endParaRPr lang="en-US" sz="300" kern="0" dirty="0">
              <a:ea typeface="Arial Unicode MS" pitchFamily="34" charset="-128"/>
              <a:cs typeface="Arial Unicode MS" pitchFamily="34" charset="-128"/>
            </a:endParaRPr>
          </a:p>
        </p:txBody>
      </p:sp>
      <p:sp>
        <p:nvSpPr>
          <p:cNvPr id="29" name="Rectangle 28"/>
          <p:cNvSpPr/>
          <p:nvPr/>
        </p:nvSpPr>
        <p:spPr bwMode="gray">
          <a:xfrm>
            <a:off x="6789798" y="2096788"/>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30" name="Text Placeholder 9"/>
          <p:cNvSpPr txBox="1">
            <a:spLocks/>
          </p:cNvSpPr>
          <p:nvPr/>
        </p:nvSpPr>
        <p:spPr>
          <a:xfrm>
            <a:off x="261764" y="1510541"/>
            <a:ext cx="5025541" cy="4592148"/>
          </a:xfrm>
          <a:prstGeom prst="rect">
            <a:avLst/>
          </a:prstGeom>
          <a:ln w="12700" cap="flat" cmpd="sng" algn="ctr">
            <a:noFill/>
            <a:prstDash val="solid"/>
            <a:miter lim="800000"/>
          </a:ln>
        </p:spPr>
        <p:style>
          <a:lnRef idx="2">
            <a:schemeClr val="accent3"/>
          </a:lnRef>
          <a:fillRef idx="1">
            <a:schemeClr val="lt1"/>
          </a:fillRef>
          <a:effectRef idx="0">
            <a:schemeClr val="accent3"/>
          </a:effectRef>
          <a:fontRef idx="minor">
            <a:schemeClr val="dk1"/>
          </a:fontRef>
        </p:style>
        <p:txBody>
          <a:bodyPr vert="horz" wrap="square" lIns="179958" tIns="147566" rIns="108853" bIns="100777"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285693" indent="-285693"/>
            <a:r>
              <a:rPr lang="en-US" sz="1800" dirty="0">
                <a:solidFill>
                  <a:srgbClr val="000000"/>
                </a:solidFill>
                <a:cs typeface="Optima"/>
              </a:rPr>
              <a:t>Declarative</a:t>
            </a:r>
            <a:r>
              <a:rPr lang="en-US" sz="1800" dirty="0">
                <a:solidFill>
                  <a:srgbClr val="000000"/>
                </a:solidFill>
                <a:cs typeface="Arial"/>
              </a:rPr>
              <a:t> </a:t>
            </a:r>
            <a:r>
              <a:rPr lang="en-US" sz="1800" dirty="0">
                <a:solidFill>
                  <a:srgbClr val="000000"/>
                </a:solidFill>
                <a:cs typeface="Optima"/>
              </a:rPr>
              <a:t>approach instead of coded</a:t>
            </a:r>
          </a:p>
          <a:p>
            <a:pPr marL="285693" indent="-285693"/>
            <a:r>
              <a:rPr lang="en-US" sz="1800" dirty="0">
                <a:solidFill>
                  <a:srgbClr val="000000"/>
                </a:solidFill>
                <a:cs typeface="Optima"/>
              </a:rPr>
              <a:t>Based on CDS modeling objects and therefore part of the data-model</a:t>
            </a:r>
          </a:p>
          <a:p>
            <a:pPr marL="285693" indent="-285693"/>
            <a:r>
              <a:rPr lang="en-US" sz="1800" dirty="0">
                <a:solidFill>
                  <a:srgbClr val="000000"/>
                </a:solidFill>
                <a:cs typeface="Arial"/>
              </a:rPr>
              <a:t>Authorizations are also pushed down to DB by extending the Open SQL SELECT statement</a:t>
            </a:r>
          </a:p>
          <a:p>
            <a:pPr marL="285693" indent="-285693"/>
            <a:r>
              <a:rPr lang="en-US" sz="1800" dirty="0">
                <a:solidFill>
                  <a:srgbClr val="000000"/>
                </a:solidFill>
                <a:cs typeface="Arial"/>
              </a:rPr>
              <a:t>Authorizations are only defined once and automatically (re-) used everywhere</a:t>
            </a:r>
          </a:p>
          <a:p>
            <a:pPr marL="0" indent="0">
              <a:buNone/>
            </a:pPr>
            <a:endParaRPr lang="en-US" sz="1800" dirty="0">
              <a:solidFill>
                <a:srgbClr val="000000"/>
              </a:solidFill>
              <a:cs typeface="Arial"/>
            </a:endParaRPr>
          </a:p>
        </p:txBody>
      </p:sp>
    </p:spTree>
    <p:extLst>
      <p:ext uri="{BB962C8B-B14F-4D97-AF65-F5344CB8AC3E}">
        <p14:creationId xmlns:p14="http://schemas.microsoft.com/office/powerpoint/2010/main" val="800034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Authorizations for CDS Views</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p:cNvPicPr>
            <a:picLocks noChangeAspect="1"/>
          </p:cNvPicPr>
          <p:nvPr/>
        </p:nvPicPr>
        <p:blipFill>
          <a:blip r:embed="rId3"/>
          <a:stretch>
            <a:fillRect/>
          </a:stretch>
        </p:blipFill>
        <p:spPr>
          <a:xfrm>
            <a:off x="2792971" y="3984276"/>
            <a:ext cx="1079750" cy="1079750"/>
          </a:xfrm>
          <a:prstGeom prst="rect">
            <a:avLst/>
          </a:prstGeom>
        </p:spPr>
      </p:pic>
      <p:sp>
        <p:nvSpPr>
          <p:cNvPr id="9" name="Rectangle 8"/>
          <p:cNvSpPr/>
          <p:nvPr/>
        </p:nvSpPr>
        <p:spPr>
          <a:xfrm>
            <a:off x="3932423" y="4365746"/>
            <a:ext cx="6677011" cy="646181"/>
          </a:xfrm>
          <a:prstGeom prst="rect">
            <a:avLst/>
          </a:prstGeom>
        </p:spPr>
        <p:txBody>
          <a:bodyPr wrap="square">
            <a:spAutoFit/>
          </a:bodyPr>
          <a:lstStyle/>
          <a:p>
            <a:r>
              <a:rPr lang="de-DE" sz="1800" dirty="0" err="1"/>
              <a:t>Authorization</a:t>
            </a:r>
            <a:r>
              <a:rPr lang="de-DE" sz="1800" dirty="0"/>
              <a:t> </a:t>
            </a:r>
            <a:r>
              <a:rPr lang="de-DE" sz="1800" dirty="0" err="1"/>
              <a:t>enforcements</a:t>
            </a:r>
            <a:r>
              <a:rPr lang="de-DE" sz="1800" dirty="0"/>
              <a:t> </a:t>
            </a:r>
            <a:r>
              <a:rPr lang="de-DE" sz="1800" dirty="0" err="1"/>
              <a:t>of</a:t>
            </a:r>
            <a:r>
              <a:rPr lang="de-DE" sz="1800" dirty="0"/>
              <a:t> DCLs </a:t>
            </a:r>
            <a:r>
              <a:rPr lang="de-DE" sz="1800" dirty="0" err="1"/>
              <a:t>are</a:t>
            </a:r>
            <a:r>
              <a:rPr lang="de-DE" sz="1800" dirty="0"/>
              <a:t> </a:t>
            </a:r>
            <a:r>
              <a:rPr lang="de-DE" sz="1800" b="1" dirty="0" err="1"/>
              <a:t>injected</a:t>
            </a:r>
            <a:r>
              <a:rPr lang="de-DE" sz="1800" b="1" dirty="0"/>
              <a:t> </a:t>
            </a:r>
            <a:r>
              <a:rPr lang="de-DE" sz="1800" b="1" dirty="0" err="1"/>
              <a:t>as</a:t>
            </a:r>
            <a:r>
              <a:rPr lang="de-DE" sz="1800" b="1" dirty="0"/>
              <a:t> additional </a:t>
            </a:r>
            <a:r>
              <a:rPr lang="de-DE" sz="1800" b="1" dirty="0" err="1"/>
              <a:t>filter</a:t>
            </a:r>
            <a:r>
              <a:rPr lang="de-DE" sz="1800" b="1" dirty="0"/>
              <a:t> </a:t>
            </a:r>
            <a:r>
              <a:rPr lang="de-DE" sz="1800" dirty="0" err="1"/>
              <a:t>criteria</a:t>
            </a:r>
            <a:r>
              <a:rPr lang="de-DE" sz="1800" dirty="0"/>
              <a:t>.</a:t>
            </a:r>
          </a:p>
        </p:txBody>
      </p:sp>
      <p:pic>
        <p:nvPicPr>
          <p:cNvPr id="10" name="Picture 9"/>
          <p:cNvPicPr>
            <a:picLocks noChangeAspect="1"/>
          </p:cNvPicPr>
          <p:nvPr/>
        </p:nvPicPr>
        <p:blipFill>
          <a:blip r:embed="rId4"/>
          <a:stretch>
            <a:fillRect/>
          </a:stretch>
        </p:blipFill>
        <p:spPr>
          <a:xfrm>
            <a:off x="2735507" y="2129757"/>
            <a:ext cx="1079750" cy="1079750"/>
          </a:xfrm>
          <a:prstGeom prst="rect">
            <a:avLst/>
          </a:prstGeom>
        </p:spPr>
      </p:pic>
      <p:sp>
        <p:nvSpPr>
          <p:cNvPr id="11" name="Rectangle 10"/>
          <p:cNvSpPr/>
          <p:nvPr/>
        </p:nvSpPr>
        <p:spPr>
          <a:xfrm>
            <a:off x="3815257" y="2296745"/>
            <a:ext cx="6794175" cy="646181"/>
          </a:xfrm>
          <a:prstGeom prst="rect">
            <a:avLst/>
          </a:prstGeom>
        </p:spPr>
        <p:txBody>
          <a:bodyPr wrap="square">
            <a:spAutoFit/>
          </a:bodyPr>
          <a:lstStyle/>
          <a:p>
            <a:r>
              <a:rPr lang="de-DE" sz="1800" b="1" dirty="0"/>
              <a:t>Access </a:t>
            </a:r>
            <a:r>
              <a:rPr lang="de-DE" sz="1800" b="1" dirty="0" err="1"/>
              <a:t>restrictions</a:t>
            </a:r>
            <a:r>
              <a:rPr lang="de-DE" sz="1800" b="1" dirty="0"/>
              <a:t> </a:t>
            </a:r>
            <a:r>
              <a:rPr lang="de-DE" sz="1800" dirty="0"/>
              <a:t>on </a:t>
            </a:r>
            <a:r>
              <a:rPr lang="de-DE" sz="1800" dirty="0" err="1"/>
              <a:t>record</a:t>
            </a:r>
            <a:r>
              <a:rPr lang="de-DE" sz="1800" dirty="0"/>
              <a:t> </a:t>
            </a:r>
            <a:r>
              <a:rPr lang="de-DE" sz="1800" dirty="0" err="1"/>
              <a:t>level</a:t>
            </a:r>
            <a:r>
              <a:rPr lang="de-DE" sz="1800" dirty="0"/>
              <a:t> </a:t>
            </a:r>
            <a:r>
              <a:rPr lang="de-DE" sz="1800" dirty="0" err="1"/>
              <a:t>are</a:t>
            </a:r>
            <a:r>
              <a:rPr lang="de-DE" sz="1800" dirty="0"/>
              <a:t> </a:t>
            </a:r>
            <a:r>
              <a:rPr lang="de-DE" sz="1800" b="1" dirty="0" err="1"/>
              <a:t>expressed</a:t>
            </a:r>
            <a:r>
              <a:rPr lang="de-DE" sz="1800" b="1" dirty="0"/>
              <a:t> </a:t>
            </a:r>
            <a:r>
              <a:rPr lang="de-DE" sz="1800" b="1" dirty="0" err="1"/>
              <a:t>by</a:t>
            </a:r>
            <a:r>
              <a:rPr lang="de-DE" sz="1800" b="1" dirty="0"/>
              <a:t> </a:t>
            </a:r>
            <a:r>
              <a:rPr lang="de-DE" sz="1800" b="1" dirty="0" err="1"/>
              <a:t>roles</a:t>
            </a:r>
            <a:r>
              <a:rPr lang="de-DE" sz="1800" dirty="0"/>
              <a:t> in </a:t>
            </a:r>
            <a:r>
              <a:rPr lang="de-DE" sz="1800" dirty="0" err="1"/>
              <a:t>the</a:t>
            </a:r>
            <a:r>
              <a:rPr lang="de-DE" sz="1800" dirty="0"/>
              <a:t> Data Control Language (DCL).</a:t>
            </a:r>
          </a:p>
        </p:txBody>
      </p:sp>
      <p:sp>
        <p:nvSpPr>
          <p:cNvPr id="12" name="Rectangle 11"/>
          <p:cNvSpPr/>
          <p:nvPr/>
        </p:nvSpPr>
        <p:spPr>
          <a:xfrm>
            <a:off x="1324078" y="3209509"/>
            <a:ext cx="8090888" cy="646181"/>
          </a:xfrm>
          <a:prstGeom prst="rect">
            <a:avLst/>
          </a:prstGeom>
        </p:spPr>
        <p:txBody>
          <a:bodyPr wrap="square">
            <a:spAutoFit/>
          </a:bodyPr>
          <a:lstStyle/>
          <a:p>
            <a:r>
              <a:rPr lang="de-DE" sz="1800" dirty="0" err="1"/>
              <a:t>Authorization</a:t>
            </a:r>
            <a:r>
              <a:rPr lang="de-DE" sz="1800" dirty="0"/>
              <a:t> </a:t>
            </a:r>
            <a:r>
              <a:rPr lang="de-DE" sz="1800" dirty="0" err="1"/>
              <a:t>enforcements</a:t>
            </a:r>
            <a:r>
              <a:rPr lang="de-DE" sz="1800" dirty="0"/>
              <a:t> </a:t>
            </a:r>
            <a:r>
              <a:rPr lang="de-DE" sz="1800" dirty="0" err="1"/>
              <a:t>of</a:t>
            </a:r>
            <a:r>
              <a:rPr lang="de-DE" sz="1800" dirty="0"/>
              <a:t> DCLs </a:t>
            </a:r>
            <a:r>
              <a:rPr lang="de-DE" sz="1800" dirty="0" err="1"/>
              <a:t>are</a:t>
            </a:r>
            <a:r>
              <a:rPr lang="de-DE" sz="1800" dirty="0"/>
              <a:t> </a:t>
            </a:r>
            <a:r>
              <a:rPr lang="de-DE" sz="1800" b="1" dirty="0" err="1"/>
              <a:t>automatically</a:t>
            </a:r>
            <a:r>
              <a:rPr lang="de-DE" sz="1800" b="1" dirty="0"/>
              <a:t> </a:t>
            </a:r>
            <a:r>
              <a:rPr lang="de-DE" sz="1800" b="1" dirty="0" err="1"/>
              <a:t>applied</a:t>
            </a:r>
            <a:r>
              <a:rPr lang="de-DE" sz="1800" b="1" dirty="0"/>
              <a:t> </a:t>
            </a:r>
            <a:r>
              <a:rPr lang="de-DE" sz="1800" b="1" dirty="0" err="1"/>
              <a:t>for</a:t>
            </a:r>
            <a:r>
              <a:rPr lang="de-DE" sz="1800" b="1" dirty="0"/>
              <a:t> </a:t>
            </a:r>
            <a:r>
              <a:rPr lang="de-DE" sz="1800" b="1" dirty="0" err="1"/>
              <a:t>direct</a:t>
            </a:r>
            <a:r>
              <a:rPr lang="de-DE" sz="1800" b="1" dirty="0"/>
              <a:t> ABAP SQL </a:t>
            </a:r>
            <a:r>
              <a:rPr lang="de-DE" sz="1800" b="1" dirty="0" err="1"/>
              <a:t>selects</a:t>
            </a:r>
            <a:r>
              <a:rPr lang="de-DE" sz="1800" dirty="0"/>
              <a:t> on </a:t>
            </a:r>
            <a:r>
              <a:rPr lang="de-DE" sz="1800" dirty="0" err="1"/>
              <a:t>their</a:t>
            </a:r>
            <a:r>
              <a:rPr lang="de-DE" sz="1800" dirty="0"/>
              <a:t> </a:t>
            </a:r>
            <a:r>
              <a:rPr lang="de-DE" sz="1800" dirty="0" err="1"/>
              <a:t>protected</a:t>
            </a:r>
            <a:r>
              <a:rPr lang="de-DE" sz="1800" dirty="0"/>
              <a:t> CDS </a:t>
            </a:r>
            <a:r>
              <a:rPr lang="de-DE" sz="1800" dirty="0" err="1"/>
              <a:t>views</a:t>
            </a:r>
            <a:r>
              <a:rPr lang="de-DE" sz="1800" dirty="0"/>
              <a:t>.</a:t>
            </a:r>
          </a:p>
        </p:txBody>
      </p:sp>
      <p:pic>
        <p:nvPicPr>
          <p:cNvPr id="13" name="Picture 12"/>
          <p:cNvPicPr>
            <a:picLocks noChangeAspect="1"/>
          </p:cNvPicPr>
          <p:nvPr/>
        </p:nvPicPr>
        <p:blipFill>
          <a:blip r:embed="rId5"/>
          <a:stretch>
            <a:fillRect/>
          </a:stretch>
        </p:blipFill>
        <p:spPr>
          <a:xfrm>
            <a:off x="322944" y="1207096"/>
            <a:ext cx="1079750" cy="1079750"/>
          </a:xfrm>
          <a:prstGeom prst="rect">
            <a:avLst/>
          </a:prstGeom>
        </p:spPr>
      </p:pic>
      <p:sp>
        <p:nvSpPr>
          <p:cNvPr id="14" name="Rectangle 13"/>
          <p:cNvSpPr/>
          <p:nvPr/>
        </p:nvSpPr>
        <p:spPr>
          <a:xfrm>
            <a:off x="1324077" y="1465763"/>
            <a:ext cx="7054804" cy="646181"/>
          </a:xfrm>
          <a:prstGeom prst="rect">
            <a:avLst/>
          </a:prstGeom>
        </p:spPr>
        <p:txBody>
          <a:bodyPr wrap="square">
            <a:spAutoFit/>
          </a:bodyPr>
          <a:lstStyle/>
          <a:p>
            <a:r>
              <a:rPr lang="de-DE" sz="1800" dirty="0"/>
              <a:t>All CDS </a:t>
            </a:r>
            <a:r>
              <a:rPr lang="de-DE" sz="1800" dirty="0" err="1"/>
              <a:t>views</a:t>
            </a:r>
            <a:r>
              <a:rPr lang="de-DE" sz="1800" dirty="0"/>
              <a:t> </a:t>
            </a:r>
            <a:r>
              <a:rPr lang="de-DE" sz="1800" dirty="0" err="1"/>
              <a:t>which</a:t>
            </a:r>
            <a:r>
              <a:rPr lang="de-DE" sz="1800" dirty="0"/>
              <a:t> </a:t>
            </a:r>
            <a:r>
              <a:rPr lang="de-DE" sz="1800" dirty="0" err="1"/>
              <a:t>expose</a:t>
            </a:r>
            <a:r>
              <a:rPr lang="de-DE" sz="1800" dirty="0"/>
              <a:t> </a:t>
            </a:r>
            <a:r>
              <a:rPr lang="de-DE" sz="1800" b="1" dirty="0"/>
              <a:t>sensitive </a:t>
            </a:r>
            <a:r>
              <a:rPr lang="de-DE" sz="1800" b="1" dirty="0" err="1"/>
              <a:t>or</a:t>
            </a:r>
            <a:r>
              <a:rPr lang="de-DE" sz="1800" b="1" dirty="0"/>
              <a:t> </a:t>
            </a:r>
            <a:r>
              <a:rPr lang="de-DE" sz="1800" b="1" dirty="0" err="1"/>
              <a:t>data</a:t>
            </a:r>
            <a:r>
              <a:rPr lang="de-DE" sz="1800" b="1" dirty="0"/>
              <a:t> </a:t>
            </a:r>
            <a:r>
              <a:rPr lang="de-DE" sz="1800" b="1" dirty="0" err="1"/>
              <a:t>privacy</a:t>
            </a:r>
            <a:r>
              <a:rPr lang="de-DE" sz="1800" b="1" dirty="0"/>
              <a:t> </a:t>
            </a:r>
            <a:r>
              <a:rPr lang="de-DE" sz="1800" b="1" dirty="0" err="1"/>
              <a:t>and</a:t>
            </a:r>
            <a:r>
              <a:rPr lang="de-DE" sz="1800" b="1" dirty="0"/>
              <a:t> </a:t>
            </a:r>
            <a:r>
              <a:rPr lang="de-DE" sz="1800" b="1" dirty="0" err="1"/>
              <a:t>protection</a:t>
            </a:r>
            <a:r>
              <a:rPr lang="de-DE" sz="1800" b="1" dirty="0"/>
              <a:t> relevant </a:t>
            </a:r>
            <a:r>
              <a:rPr lang="de-DE" sz="1800" b="1" dirty="0" err="1"/>
              <a:t>data</a:t>
            </a:r>
            <a:r>
              <a:rPr lang="de-DE" sz="1800" b="1" dirty="0"/>
              <a:t> must </a:t>
            </a:r>
            <a:r>
              <a:rPr lang="de-DE" sz="1800" b="1" dirty="0" err="1"/>
              <a:t>be</a:t>
            </a:r>
            <a:r>
              <a:rPr lang="de-DE" sz="1800" b="1" dirty="0"/>
              <a:t> </a:t>
            </a:r>
            <a:r>
              <a:rPr lang="de-DE" sz="1800" b="1" dirty="0" err="1"/>
              <a:t>secured</a:t>
            </a:r>
            <a:r>
              <a:rPr lang="de-DE" sz="1800" b="1" dirty="0"/>
              <a:t>.</a:t>
            </a:r>
          </a:p>
        </p:txBody>
      </p:sp>
      <p:pic>
        <p:nvPicPr>
          <p:cNvPr id="15" name="Picture 14"/>
          <p:cNvPicPr>
            <a:picLocks noChangeAspect="1"/>
          </p:cNvPicPr>
          <p:nvPr/>
        </p:nvPicPr>
        <p:blipFill>
          <a:blip r:embed="rId6"/>
          <a:stretch>
            <a:fillRect/>
          </a:stretch>
        </p:blipFill>
        <p:spPr>
          <a:xfrm>
            <a:off x="244326" y="2935991"/>
            <a:ext cx="1079750" cy="1079750"/>
          </a:xfrm>
          <a:prstGeom prst="rect">
            <a:avLst/>
          </a:prstGeom>
        </p:spPr>
      </p:pic>
      <p:pic>
        <p:nvPicPr>
          <p:cNvPr id="16" name="Picture 15"/>
          <p:cNvPicPr>
            <a:picLocks noChangeAspect="1"/>
          </p:cNvPicPr>
          <p:nvPr/>
        </p:nvPicPr>
        <p:blipFill>
          <a:blip r:embed="rId7"/>
          <a:stretch>
            <a:fillRect/>
          </a:stretch>
        </p:blipFill>
        <p:spPr>
          <a:xfrm>
            <a:off x="322944" y="5127461"/>
            <a:ext cx="1079750" cy="1079750"/>
          </a:xfrm>
          <a:prstGeom prst="rect">
            <a:avLst/>
          </a:prstGeom>
        </p:spPr>
      </p:pic>
      <p:sp>
        <p:nvSpPr>
          <p:cNvPr id="17" name="Rectangle 16"/>
          <p:cNvSpPr/>
          <p:nvPr/>
        </p:nvSpPr>
        <p:spPr>
          <a:xfrm>
            <a:off x="1341326" y="5347441"/>
            <a:ext cx="9329479" cy="646181"/>
          </a:xfrm>
          <a:prstGeom prst="rect">
            <a:avLst/>
          </a:prstGeom>
        </p:spPr>
        <p:txBody>
          <a:bodyPr wrap="square">
            <a:spAutoFit/>
          </a:bodyPr>
          <a:lstStyle/>
          <a:p>
            <a:r>
              <a:rPr lang="de-DE" sz="1800" dirty="0" err="1"/>
              <a:t>If</a:t>
            </a:r>
            <a:r>
              <a:rPr lang="de-DE" sz="1800" dirty="0"/>
              <a:t> </a:t>
            </a:r>
            <a:r>
              <a:rPr lang="de-DE" sz="1800" b="1" dirty="0"/>
              <a:t>multiple DCLs </a:t>
            </a:r>
            <a:r>
              <a:rPr lang="de-DE" sz="1800" dirty="0" err="1"/>
              <a:t>are</a:t>
            </a:r>
            <a:r>
              <a:rPr lang="de-DE" sz="1800" dirty="0"/>
              <a:t> </a:t>
            </a:r>
            <a:r>
              <a:rPr lang="de-DE" sz="1800" dirty="0" err="1"/>
              <a:t>defined</a:t>
            </a:r>
            <a:r>
              <a:rPr lang="de-DE" sz="1800" dirty="0"/>
              <a:t> </a:t>
            </a:r>
            <a:r>
              <a:rPr lang="de-DE" sz="1800" dirty="0" err="1"/>
              <a:t>for</a:t>
            </a:r>
            <a:r>
              <a:rPr lang="de-DE" sz="1800" dirty="0"/>
              <a:t> a </a:t>
            </a:r>
            <a:r>
              <a:rPr lang="de-DE" sz="1800" dirty="0" err="1"/>
              <a:t>single</a:t>
            </a:r>
            <a:r>
              <a:rPr lang="de-DE" sz="1800" dirty="0"/>
              <a:t> CDS </a:t>
            </a:r>
            <a:r>
              <a:rPr lang="de-DE" sz="1800" dirty="0" err="1"/>
              <a:t>view</a:t>
            </a:r>
            <a:r>
              <a:rPr lang="de-DE" sz="1800" dirty="0"/>
              <a:t> </a:t>
            </a:r>
            <a:r>
              <a:rPr lang="de-DE" sz="1800" dirty="0" err="1"/>
              <a:t>the</a:t>
            </a:r>
            <a:r>
              <a:rPr lang="de-DE" sz="1800" dirty="0"/>
              <a:t> </a:t>
            </a:r>
            <a:r>
              <a:rPr lang="de-DE" sz="1800" dirty="0" err="1"/>
              <a:t>access</a:t>
            </a:r>
            <a:r>
              <a:rPr lang="de-DE" sz="1800" dirty="0"/>
              <a:t> </a:t>
            </a:r>
            <a:r>
              <a:rPr lang="de-DE" sz="1800" dirty="0" err="1"/>
              <a:t>restrictions</a:t>
            </a:r>
            <a:r>
              <a:rPr lang="de-DE" sz="1800" dirty="0"/>
              <a:t> </a:t>
            </a:r>
            <a:r>
              <a:rPr lang="de-DE" sz="1800" b="1" dirty="0" err="1"/>
              <a:t>are</a:t>
            </a:r>
            <a:r>
              <a:rPr lang="de-DE" sz="1800" b="1" dirty="0"/>
              <a:t> </a:t>
            </a:r>
            <a:r>
              <a:rPr lang="de-DE" sz="1800" b="1" dirty="0" err="1"/>
              <a:t>combined</a:t>
            </a:r>
            <a:r>
              <a:rPr lang="de-DE" sz="1800" b="1" dirty="0"/>
              <a:t> </a:t>
            </a:r>
            <a:r>
              <a:rPr lang="de-DE" sz="1800" b="1" dirty="0" err="1"/>
              <a:t>by</a:t>
            </a:r>
            <a:r>
              <a:rPr lang="de-DE" sz="1800" b="1" dirty="0"/>
              <a:t> a </a:t>
            </a:r>
            <a:r>
              <a:rPr lang="de-DE" sz="1800" b="1" dirty="0" err="1"/>
              <a:t>logical</a:t>
            </a:r>
            <a:r>
              <a:rPr lang="de-DE" sz="1800" b="1" dirty="0"/>
              <a:t> OR</a:t>
            </a:r>
            <a:r>
              <a:rPr lang="de-DE" sz="1800" dirty="0"/>
              <a:t> (i.e. </a:t>
            </a:r>
            <a:r>
              <a:rPr lang="de-DE" sz="1800" dirty="0" err="1"/>
              <a:t>the</a:t>
            </a:r>
            <a:r>
              <a:rPr lang="de-DE" sz="1800" dirty="0"/>
              <a:t> </a:t>
            </a:r>
            <a:r>
              <a:rPr lang="de-DE" sz="1800" dirty="0" err="1"/>
              <a:t>access</a:t>
            </a:r>
            <a:r>
              <a:rPr lang="de-DE" sz="1800" dirty="0"/>
              <a:t> </a:t>
            </a:r>
            <a:r>
              <a:rPr lang="de-DE" sz="1800" dirty="0" err="1"/>
              <a:t>is</a:t>
            </a:r>
            <a:r>
              <a:rPr lang="de-DE" sz="1800" dirty="0"/>
              <a:t> </a:t>
            </a:r>
            <a:r>
              <a:rPr lang="de-DE" sz="1800" dirty="0" err="1"/>
              <a:t>less</a:t>
            </a:r>
            <a:r>
              <a:rPr lang="de-DE" sz="1800" dirty="0"/>
              <a:t> </a:t>
            </a:r>
            <a:r>
              <a:rPr lang="de-DE" sz="1800" dirty="0" err="1"/>
              <a:t>restricted</a:t>
            </a:r>
            <a:r>
              <a:rPr lang="de-DE" sz="1800" dirty="0"/>
              <a:t> </a:t>
            </a:r>
            <a:r>
              <a:rPr lang="de-DE" sz="1800" dirty="0" err="1"/>
              <a:t>than</a:t>
            </a:r>
            <a:r>
              <a:rPr lang="de-DE" sz="1800" dirty="0"/>
              <a:t> </a:t>
            </a:r>
            <a:r>
              <a:rPr lang="de-DE" sz="1800" dirty="0" err="1"/>
              <a:t>defined</a:t>
            </a:r>
            <a:r>
              <a:rPr lang="de-DE" sz="1800" dirty="0"/>
              <a:t> </a:t>
            </a:r>
            <a:r>
              <a:rPr lang="de-DE" sz="1800" dirty="0" err="1"/>
              <a:t>by</a:t>
            </a:r>
            <a:r>
              <a:rPr lang="de-DE" sz="1800" dirty="0"/>
              <a:t> </a:t>
            </a:r>
            <a:r>
              <a:rPr lang="de-DE" sz="1800" dirty="0" err="1"/>
              <a:t>the</a:t>
            </a:r>
            <a:r>
              <a:rPr lang="de-DE" sz="1800" dirty="0"/>
              <a:t> individual DCLs).</a:t>
            </a:r>
          </a:p>
        </p:txBody>
      </p:sp>
    </p:spTree>
    <p:extLst>
      <p:ext uri="{BB962C8B-B14F-4D97-AF65-F5344CB8AC3E}">
        <p14:creationId xmlns:p14="http://schemas.microsoft.com/office/powerpoint/2010/main" val="1947399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emium Vector | Isometric business people in a meeting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472" b="10697"/>
          <a:stretch/>
        </p:blipFill>
        <p:spPr bwMode="auto">
          <a:xfrm>
            <a:off x="3175323" y="221661"/>
            <a:ext cx="8191500" cy="65393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6" name="TextBox 55"/>
          <p:cNvSpPr txBox="1"/>
          <p:nvPr/>
        </p:nvSpPr>
        <p:spPr>
          <a:xfrm>
            <a:off x="325336" y="822306"/>
            <a:ext cx="11228436" cy="3077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000" kern="0" dirty="0">
                <a:ea typeface="Arial Unicode MS" pitchFamily="34" charset="-128"/>
                <a:cs typeface="Arial Unicode MS" pitchFamily="34" charset="-128"/>
                <a:hlinkClick r:id="rId5"/>
              </a:rPr>
              <a:t>CDS Security with DCL</a:t>
            </a:r>
            <a:r>
              <a:rPr lang="en-US" sz="2000" kern="0" dirty="0">
                <a:ea typeface="Arial Unicode MS" pitchFamily="34" charset="-128"/>
                <a:cs typeface="Arial Unicode MS" pitchFamily="34" charset="-128"/>
              </a:rPr>
              <a:t>. </a:t>
            </a:r>
          </a:p>
        </p:txBody>
      </p:sp>
    </p:spTree>
    <p:extLst>
      <p:ext uri="{BB962C8B-B14F-4D97-AF65-F5344CB8AC3E}">
        <p14:creationId xmlns:p14="http://schemas.microsoft.com/office/powerpoint/2010/main" val="1932983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CDS Table Function</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9"/>
          <p:cNvSpPr txBox="1">
            <a:spLocks/>
          </p:cNvSpPr>
          <p:nvPr/>
        </p:nvSpPr>
        <p:spPr>
          <a:xfrm>
            <a:off x="3157948" y="2682194"/>
            <a:ext cx="8709916" cy="177663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199" dirty="0">
                <a:solidFill>
                  <a:schemeClr val="tx1">
                    <a:lumMod val="95000"/>
                    <a:lumOff val="5000"/>
                  </a:schemeClr>
                </a:solidFill>
              </a:rPr>
              <a:t>CDS Table Functions allow to use natively implemented database-functions in SAP HANA DB directly from </a:t>
            </a:r>
            <a:r>
              <a:rPr lang="en-US" sz="3199" dirty="0" smtClean="0">
                <a:solidFill>
                  <a:schemeClr val="tx1">
                    <a:lumMod val="95000"/>
                    <a:lumOff val="5000"/>
                  </a:schemeClr>
                </a:solidFill>
              </a:rPr>
              <a:t>CDS.</a:t>
            </a:r>
            <a:endParaRPr lang="en-US" sz="3199" dirty="0">
              <a:solidFill>
                <a:schemeClr val="tx1">
                  <a:lumMod val="95000"/>
                  <a:lumOff val="5000"/>
                </a:schemeClr>
              </a:solidFill>
            </a:endParaRPr>
          </a:p>
        </p:txBody>
      </p:sp>
      <p:pic>
        <p:nvPicPr>
          <p:cNvPr id="9" name="Picture 8" descr="CDS LogoDar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937" y="2569199"/>
            <a:ext cx="2133699" cy="1967974"/>
          </a:xfrm>
          <a:prstGeom prst="rect">
            <a:avLst/>
          </a:prstGeom>
        </p:spPr>
      </p:pic>
    </p:spTree>
    <p:extLst>
      <p:ext uri="{BB962C8B-B14F-4D97-AF65-F5344CB8AC3E}">
        <p14:creationId xmlns:p14="http://schemas.microsoft.com/office/powerpoint/2010/main" val="3946755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Important Vectors, 2,000+ Images in AI, EPS format"/>
          <p:cNvPicPr>
            <a:picLocks noChangeAspect="1" noChangeArrowheads="1"/>
          </p:cNvPicPr>
          <p:nvPr/>
        </p:nvPicPr>
        <p:blipFill rotWithShape="1">
          <a:blip r:embed="rId2">
            <a:extLst>
              <a:ext uri="{28A0092B-C50C-407E-A947-70E740481C1C}">
                <a14:useLocalDpi xmlns:a14="http://schemas.microsoft.com/office/drawing/2010/main" val="0"/>
              </a:ext>
            </a:extLst>
          </a:blip>
          <a:srcRect r="7077" b="6865"/>
          <a:stretch/>
        </p:blipFill>
        <p:spPr bwMode="auto">
          <a:xfrm>
            <a:off x="6240459" y="2913577"/>
            <a:ext cx="5540722" cy="36992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need CDS Table Function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 Placeholder 2"/>
          <p:cNvSpPr txBox="1">
            <a:spLocks/>
          </p:cNvSpPr>
          <p:nvPr/>
        </p:nvSpPr>
        <p:spPr>
          <a:xfrm>
            <a:off x="261764" y="878529"/>
            <a:ext cx="11542528" cy="333525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600"/>
              </a:spcBef>
              <a:spcAft>
                <a:spcPct val="0"/>
              </a:spcAft>
              <a:buClr>
                <a:srgbClr val="F0AB00"/>
              </a:buClr>
            </a:pPr>
            <a:r>
              <a:rPr lang="en-US" sz="1800" kern="0" dirty="0">
                <a:solidFill>
                  <a:srgbClr val="000000"/>
                </a:solidFill>
                <a:ea typeface="Arial Unicode MS" pitchFamily="34" charset="-128"/>
                <a:cs typeface="Arial Unicode MS" pitchFamily="34" charset="-128"/>
              </a:rPr>
              <a:t>CDS is an open extension of classical DDIC views: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Support for AnyDB</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Optimal integration into DDIC and ABAP</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Supports about 90 % of SQL features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But: no access to specific HANA features</a:t>
            </a:r>
            <a:br>
              <a:rPr lang="en-US" sz="1800" kern="0" dirty="0">
                <a:solidFill>
                  <a:srgbClr val="000000"/>
                </a:solidFill>
                <a:ea typeface="Arial Unicode MS" pitchFamily="34" charset="-128"/>
                <a:cs typeface="Arial Unicode MS" pitchFamily="34" charset="-128"/>
              </a:rPr>
            </a:br>
            <a:endParaRPr lang="en-US" sz="1800" kern="0" dirty="0">
              <a:solidFill>
                <a:srgbClr val="000000"/>
              </a:solidFill>
              <a:ea typeface="Arial Unicode MS" pitchFamily="34" charset="-128"/>
              <a:cs typeface="Arial Unicode MS" pitchFamily="34" charset="-128"/>
            </a:endParaRPr>
          </a:p>
          <a:p>
            <a:pPr fontAlgn="base">
              <a:spcBef>
                <a:spcPts val="600"/>
              </a:spcBef>
              <a:spcAft>
                <a:spcPct val="0"/>
              </a:spcAft>
              <a:buClr>
                <a:srgbClr val="F0AB00"/>
              </a:buClr>
            </a:pPr>
            <a:r>
              <a:rPr lang="en-US" sz="1800" kern="0" dirty="0">
                <a:solidFill>
                  <a:srgbClr val="000000"/>
                </a:solidFill>
                <a:ea typeface="Arial Unicode MS" pitchFamily="34" charset="-128"/>
                <a:cs typeface="Arial Unicode MS" pitchFamily="34" charset="-128"/>
              </a:rPr>
              <a:t>Required: </a:t>
            </a:r>
            <a:r>
              <a:rPr lang="en-US" sz="1800" dirty="0">
                <a:solidFill>
                  <a:schemeClr val="bg2">
                    <a:lumMod val="50000"/>
                  </a:schemeClr>
                </a:solidFill>
              </a:rPr>
              <a:t>Some scenarios require selective measure </a:t>
            </a:r>
            <a:r>
              <a:rPr lang="en-US" sz="1800" kern="0" dirty="0">
                <a:solidFill>
                  <a:srgbClr val="000000"/>
                </a:solidFill>
                <a:ea typeface="Arial Unicode MS" pitchFamily="34" charset="-128"/>
                <a:cs typeface="Arial Unicode MS" pitchFamily="34" charset="-128"/>
              </a:rPr>
              <a:t>(“Breakout Scenario” for HANA-only applications)</a:t>
            </a:r>
          </a:p>
          <a:p>
            <a:pPr marL="342797" lvl="1" indent="-342797" fontAlgn="base">
              <a:spcAft>
                <a:spcPct val="0"/>
              </a:spcAft>
              <a:buClr>
                <a:srgbClr val="F0AB00"/>
              </a:buClr>
              <a:buFont typeface="Arial" panose="020B0604020202020204" pitchFamily="34" charset="0"/>
              <a:buChar char="•"/>
            </a:pPr>
            <a:r>
              <a:rPr lang="en-US" kern="0" dirty="0">
                <a:solidFill>
                  <a:srgbClr val="000000"/>
                </a:solidFill>
                <a:ea typeface="Arial Unicode MS" pitchFamily="34" charset="-128"/>
                <a:cs typeface="Arial Unicode MS" pitchFamily="34" charset="-128"/>
              </a:rPr>
              <a:t>Highest performance requirements e.g. with complex calculations</a:t>
            </a:r>
          </a:p>
          <a:p>
            <a:pPr marL="342797" lvl="1" indent="-342797" fontAlgn="base">
              <a:spcAft>
                <a:spcPct val="0"/>
              </a:spcAft>
              <a:buClr>
                <a:srgbClr val="F0AB00"/>
              </a:buClr>
              <a:buFont typeface="Arial" panose="020B0604020202020204" pitchFamily="34" charset="0"/>
              <a:buChar char="•"/>
            </a:pPr>
            <a:r>
              <a:rPr lang="en-US" kern="0" dirty="0">
                <a:solidFill>
                  <a:srgbClr val="000000"/>
                </a:solidFill>
                <a:ea typeface="Arial Unicode MS" pitchFamily="34" charset="-128"/>
                <a:cs typeface="Arial Unicode MS" pitchFamily="34" charset="-128"/>
              </a:rPr>
              <a:t>Use of database / analytical engine specific functions required</a:t>
            </a:r>
          </a:p>
          <a:p>
            <a:pPr marL="342797" lvl="1" indent="-342797" fontAlgn="base">
              <a:spcAft>
                <a:spcPct val="0"/>
              </a:spcAft>
              <a:buClr>
                <a:srgbClr val="F0AB00"/>
              </a:buClr>
              <a:buFont typeface="Arial" panose="020B0604020202020204" pitchFamily="34" charset="0"/>
              <a:buChar char="•"/>
            </a:pPr>
            <a:r>
              <a:rPr lang="en-US" kern="0" dirty="0">
                <a:solidFill>
                  <a:srgbClr val="000000"/>
                </a:solidFill>
                <a:ea typeface="Arial Unicode MS" pitchFamily="34" charset="-128"/>
                <a:cs typeface="Arial Unicode MS" pitchFamily="34" charset="-128"/>
              </a:rPr>
              <a:t>Open SQL and CDS views do not yet offer functionality to solve the problem</a:t>
            </a:r>
          </a:p>
        </p:txBody>
      </p:sp>
    </p:spTree>
    <p:extLst>
      <p:ext uri="{BB962C8B-B14F-4D97-AF65-F5344CB8AC3E}">
        <p14:creationId xmlns:p14="http://schemas.microsoft.com/office/powerpoint/2010/main" val="4192243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Necessary part of CDS Table Function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p:cNvSpPr txBox="1"/>
          <p:nvPr/>
        </p:nvSpPr>
        <p:spPr>
          <a:xfrm>
            <a:off x="594151" y="1521424"/>
            <a:ext cx="3166801" cy="1369289"/>
          </a:xfrm>
          <a:prstGeom prst="rect">
            <a:avLst/>
          </a:prstGeom>
          <a:noFill/>
        </p:spPr>
        <p:txBody>
          <a:bodyPr wrap="none" lIns="0" tIns="0" rIns="0" bIns="0" rtlCol="0">
            <a:spAutoFit/>
          </a:bodyPr>
          <a:lstStyle/>
          <a:p>
            <a:pPr algn="r" fontAlgn="base">
              <a:spcBef>
                <a:spcPts val="600"/>
              </a:spcBef>
              <a:spcAft>
                <a:spcPct val="0"/>
              </a:spcAft>
              <a:buClr>
                <a:srgbClr val="F0AB00"/>
              </a:buClr>
              <a:buSzPct val="80000"/>
            </a:pPr>
            <a:r>
              <a:rPr lang="en-GB" sz="2000" b="1" kern="0" dirty="0">
                <a:solidFill>
                  <a:srgbClr val="646772"/>
                </a:solidFill>
                <a:latin typeface="Arial Narrow" charset="0"/>
                <a:ea typeface="Arial Narrow" charset="0"/>
                <a:cs typeface="Arial Narrow" charset="0"/>
              </a:rPr>
              <a:t>Table function definition</a:t>
            </a: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Parameter list</a:t>
            </a: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Return Parameter</a:t>
            </a:r>
            <a:endParaRPr lang="en-GB" sz="1800" kern="0" dirty="0">
              <a:solidFill>
                <a:srgbClr val="55A1C0"/>
              </a:solidFill>
              <a:ea typeface="Arial Unicode MS" pitchFamily="34" charset="-128"/>
              <a:cs typeface="Arial Unicode MS" pitchFamily="34" charset="-128"/>
            </a:endParaRP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Unicode MS" pitchFamily="34" charset="-128"/>
                <a:cs typeface="Arial Unicode MS" pitchFamily="34" charset="-128"/>
              </a:rPr>
              <a:t>Reference to implementing method</a:t>
            </a:r>
            <a:endParaRPr lang="en-GB" sz="1800" b="1" kern="0" dirty="0">
              <a:solidFill>
                <a:srgbClr val="55A1C0"/>
              </a:solidFill>
              <a:latin typeface="Arial Narrow" charset="0"/>
              <a:ea typeface="Arial Narrow" charset="0"/>
              <a:cs typeface="Arial Narrow" charset="0"/>
            </a:endParaRPr>
          </a:p>
        </p:txBody>
      </p:sp>
      <p:sp>
        <p:nvSpPr>
          <p:cNvPr id="44" name="TextBox 43"/>
          <p:cNvSpPr txBox="1"/>
          <p:nvPr/>
        </p:nvSpPr>
        <p:spPr>
          <a:xfrm>
            <a:off x="4872558" y="5146498"/>
            <a:ext cx="2523067" cy="680321"/>
          </a:xfrm>
          <a:prstGeom prst="rect">
            <a:avLst/>
          </a:prstGeom>
          <a:noFill/>
        </p:spPr>
        <p:txBody>
          <a:bodyPr wrap="square" lIns="0" tIns="0" rIns="0" bIns="0" rtlCol="0">
            <a:noAutofit/>
          </a:bodyPr>
          <a:lstStyle/>
          <a:p>
            <a:pPr algn="ctr" fontAlgn="base">
              <a:spcBef>
                <a:spcPts val="600"/>
              </a:spcBef>
              <a:spcAft>
                <a:spcPct val="0"/>
              </a:spcAft>
              <a:buClr>
                <a:srgbClr val="F0AB00"/>
              </a:buClr>
              <a:buSzPct val="80000"/>
            </a:pPr>
            <a:r>
              <a:rPr lang="en-GB" sz="2000" b="1" kern="0" dirty="0">
                <a:solidFill>
                  <a:srgbClr val="646772"/>
                </a:solidFill>
                <a:latin typeface="Arial Narrow" charset="0"/>
                <a:ea typeface="Arial Narrow" charset="0"/>
                <a:cs typeface="Arial Narrow" charset="0"/>
              </a:rPr>
              <a:t>AMDP Implementation</a:t>
            </a:r>
          </a:p>
        </p:txBody>
      </p:sp>
      <p:sp>
        <p:nvSpPr>
          <p:cNvPr id="45" name="TextBox 44"/>
          <p:cNvSpPr txBox="1"/>
          <p:nvPr/>
        </p:nvSpPr>
        <p:spPr>
          <a:xfrm>
            <a:off x="8544039" y="1521424"/>
            <a:ext cx="3261558" cy="1101205"/>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646772"/>
                </a:solidFill>
                <a:latin typeface="Arial Narrow" charset="0"/>
                <a:ea typeface="Arial Narrow" charset="0"/>
                <a:cs typeface="Arial Narrow" charset="0"/>
              </a:rPr>
              <a:t>Runtime for table function</a:t>
            </a:r>
          </a:p>
          <a:p>
            <a:pP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Runs stored SQL-script procedure generated from AMDP on database tables</a:t>
            </a:r>
          </a:p>
        </p:txBody>
      </p:sp>
      <p:sp>
        <p:nvSpPr>
          <p:cNvPr id="46" name="Oval 45"/>
          <p:cNvSpPr/>
          <p:nvPr/>
        </p:nvSpPr>
        <p:spPr bwMode="gray">
          <a:xfrm>
            <a:off x="7061565" y="3201618"/>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grpSp>
        <p:nvGrpSpPr>
          <p:cNvPr id="47" name="Group 46"/>
          <p:cNvGrpSpPr/>
          <p:nvPr/>
        </p:nvGrpSpPr>
        <p:grpSpPr>
          <a:xfrm>
            <a:off x="8549707" y="2802953"/>
            <a:ext cx="2652098" cy="2652098"/>
            <a:chOff x="1754187" y="3734594"/>
            <a:chExt cx="2209800" cy="2209800"/>
          </a:xfrm>
        </p:grpSpPr>
        <p:sp>
          <p:nvSpPr>
            <p:cNvPr id="48" name="Oval 47"/>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49" name="Oval 48"/>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646772"/>
                  </a:solidFill>
                  <a:latin typeface="Arial Narrow" charset="0"/>
                  <a:ea typeface="Arial Narrow" charset="0"/>
                  <a:cs typeface="Arial Narrow" charset="0"/>
                </a:rPr>
                <a:t>SAP HANA Database</a:t>
              </a:r>
            </a:p>
          </p:txBody>
        </p:sp>
      </p:grpSp>
      <p:sp>
        <p:nvSpPr>
          <p:cNvPr id="50" name="Oval 49"/>
          <p:cNvSpPr/>
          <p:nvPr/>
        </p:nvSpPr>
        <p:spPr bwMode="gray">
          <a:xfrm>
            <a:off x="3382762" y="3277370"/>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grpSp>
        <p:nvGrpSpPr>
          <p:cNvPr id="51" name="Group 50"/>
          <p:cNvGrpSpPr/>
          <p:nvPr/>
        </p:nvGrpSpPr>
        <p:grpSpPr>
          <a:xfrm>
            <a:off x="1051245" y="3201618"/>
            <a:ext cx="2709707" cy="2709707"/>
            <a:chOff x="1754187" y="3734594"/>
            <a:chExt cx="2209800" cy="2209800"/>
          </a:xfrm>
        </p:grpSpPr>
        <p:sp>
          <p:nvSpPr>
            <p:cNvPr id="52" name="Oval 51"/>
            <p:cNvSpPr/>
            <p:nvPr/>
          </p:nvSpPr>
          <p:spPr bwMode="gray">
            <a:xfrm>
              <a:off x="1754187" y="3734594"/>
              <a:ext cx="2209800" cy="2209800"/>
            </a:xfrm>
            <a:prstGeom prst="ellipse">
              <a:avLst/>
            </a:prstGeom>
            <a:noFill/>
            <a:ln w="12700" algn="ctr">
              <a:solidFill>
                <a:srgbClr val="6467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53" name="Oval 52"/>
            <p:cNvSpPr/>
            <p:nvPr/>
          </p:nvSpPr>
          <p:spPr bwMode="gray">
            <a:xfrm>
              <a:off x="1969029" y="3949436"/>
              <a:ext cx="1780117" cy="1780117"/>
            </a:xfrm>
            <a:prstGeom prst="ellipse">
              <a:avLst/>
            </a:prstGeom>
            <a:solidFill>
              <a:srgbClr val="6467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DCD472"/>
                  </a:solidFill>
                  <a:latin typeface="Arial Narrow" charset="0"/>
                  <a:ea typeface="Arial Narrow" charset="0"/>
                  <a:cs typeface="Arial Narrow" charset="0"/>
                </a:rPr>
                <a:t>DDL Source</a:t>
              </a:r>
            </a:p>
          </p:txBody>
        </p:sp>
      </p:grpSp>
      <p:grpSp>
        <p:nvGrpSpPr>
          <p:cNvPr id="54" name="Group 53"/>
          <p:cNvGrpSpPr/>
          <p:nvPr/>
        </p:nvGrpSpPr>
        <p:grpSpPr>
          <a:xfrm>
            <a:off x="4762809" y="2235726"/>
            <a:ext cx="2742565" cy="2742565"/>
            <a:chOff x="-227013" y="3985419"/>
            <a:chExt cx="2743200" cy="2743200"/>
          </a:xfrm>
        </p:grpSpPr>
        <p:sp>
          <p:nvSpPr>
            <p:cNvPr id="55" name="Oval 54"/>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56" name="Oval 55"/>
            <p:cNvSpPr/>
            <p:nvPr/>
          </p:nvSpPr>
          <p:spPr bwMode="gray">
            <a:xfrm>
              <a:off x="39687" y="4252119"/>
              <a:ext cx="2209800" cy="2209800"/>
            </a:xfrm>
            <a:prstGeom prst="ellipse">
              <a:avLst/>
            </a:prstGeom>
            <a:solidFill>
              <a:srgbClr val="55A1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chemeClr val="bg1"/>
                  </a:solidFill>
                  <a:latin typeface="Arial Narrow" charset="0"/>
                  <a:ea typeface="Arial Narrow" charset="0"/>
                  <a:cs typeface="Arial Narrow" charset="0"/>
                </a:rPr>
                <a:t>ABAP Managed Database Procedure</a:t>
              </a:r>
            </a:p>
          </p:txBody>
        </p:sp>
      </p:grpSp>
      <p:sp>
        <p:nvSpPr>
          <p:cNvPr id="57" name="TextBox 56"/>
          <p:cNvSpPr txBox="1"/>
          <p:nvPr/>
        </p:nvSpPr>
        <p:spPr>
          <a:xfrm>
            <a:off x="5231863" y="5501017"/>
            <a:ext cx="2523067" cy="68032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Includes SQL-script function body</a:t>
            </a:r>
          </a:p>
        </p:txBody>
      </p:sp>
    </p:spTree>
    <p:extLst>
      <p:ext uri="{BB962C8B-B14F-4D97-AF65-F5344CB8AC3E}">
        <p14:creationId xmlns:p14="http://schemas.microsoft.com/office/powerpoint/2010/main" val="2552082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Key Feature of Table Function</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a:xfrm>
            <a:off x="2236759" y="5319430"/>
            <a:ext cx="4128253" cy="707886"/>
          </a:xfrm>
          <a:prstGeom prst="rect">
            <a:avLst/>
          </a:prstGeom>
        </p:spPr>
        <p:txBody>
          <a:bodyPr wrap="square">
            <a:spAutoFit/>
          </a:bodyPr>
          <a:lstStyle/>
          <a:p>
            <a:r>
              <a:rPr lang="en-US" sz="2000" kern="0" dirty="0" smtClean="0">
                <a:solidFill>
                  <a:srgbClr val="000000"/>
                </a:solidFill>
                <a:ea typeface="Arial Unicode MS" pitchFamily="34" charset="-128"/>
                <a:cs typeface="Arial Unicode MS" pitchFamily="34" charset="-128"/>
                <a:sym typeface="Wingdings" panose="05000000000000000000" pitchFamily="2" charset="2"/>
              </a:rPr>
              <a:t>Exercise </a:t>
            </a:r>
            <a:endParaRPr lang="en-US" sz="2000" dirty="0" smtClean="0">
              <a:solidFill>
                <a:srgbClr val="3C3C3C"/>
              </a:solidFill>
              <a:hlinkClick r:id="rId3"/>
            </a:endParaRPr>
          </a:p>
          <a:p>
            <a:r>
              <a:rPr lang="en-US" sz="2000" dirty="0" smtClean="0">
                <a:solidFill>
                  <a:srgbClr val="3C3C3C"/>
                </a:solidFill>
                <a:hlinkClick r:id="rId3"/>
              </a:rPr>
              <a:t>CDS </a:t>
            </a:r>
            <a:r>
              <a:rPr lang="en-US" sz="2000" dirty="0">
                <a:solidFill>
                  <a:srgbClr val="3C3C3C"/>
                </a:solidFill>
                <a:hlinkClick r:id="rId3"/>
              </a:rPr>
              <a:t>Table Function </a:t>
            </a:r>
            <a:r>
              <a:rPr lang="en-US" sz="2000" dirty="0" smtClean="0">
                <a:solidFill>
                  <a:srgbClr val="3C3C3C"/>
                </a:solidFill>
                <a:hlinkClick r:id="rId3"/>
              </a:rPr>
              <a:t>Code</a:t>
            </a:r>
            <a:endParaRPr lang="en-US" sz="2000" dirty="0" smtClean="0">
              <a:solidFill>
                <a:srgbClr val="3C3C3C"/>
              </a:solidFill>
            </a:endParaRPr>
          </a:p>
        </p:txBody>
      </p:sp>
      <p:pic>
        <p:nvPicPr>
          <p:cNvPr id="6152" name="Picture 8" descr="Free Vector | Businessman entrepreneur working at office des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0007" y="2732792"/>
            <a:ext cx="3696843" cy="369684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p:cNvSpPr txBox="1">
            <a:spLocks/>
          </p:cNvSpPr>
          <p:nvPr/>
        </p:nvSpPr>
        <p:spPr>
          <a:xfrm>
            <a:off x="261764" y="883856"/>
            <a:ext cx="11545200" cy="205247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They are implemented in HANA SQLScript via AMDP methods</a:t>
            </a:r>
          </a:p>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Signature is defined in DDL source (importing parameters and return columns) </a:t>
            </a:r>
          </a:p>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They can be consumed by Open SQL and ABAP CDS like other DDIC artifacts (i.e. DB tables, classical DDIC views, CDS views ...)</a:t>
            </a:r>
          </a:p>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sym typeface="Wingdings" panose="05000000000000000000" pitchFamily="2" charset="2"/>
              </a:rPr>
              <a:t>The SQLScript implementation is handled by the AMDP framework (lifecycle, tool support, extensibility etc.)</a:t>
            </a:r>
          </a:p>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DDL source can be activated before the implementing AMDP method exists.</a:t>
            </a:r>
          </a:p>
          <a:p>
            <a:pPr marL="342797" indent="-342797">
              <a:buFont typeface="Arial" panose="020B0604020202020204" pitchFamily="34" charset="0"/>
              <a:buChar char="•"/>
            </a:pPr>
            <a:endParaRPr lang="en-US" sz="1800" kern="0" dirty="0">
              <a:solidFill>
                <a:srgbClr val="000000"/>
              </a:solidFill>
              <a:ea typeface="Arial Unicode MS" pitchFamily="34" charset="-128"/>
              <a:cs typeface="Arial Unicode MS" pitchFamily="34" charset="-128"/>
            </a:endParaRPr>
          </a:p>
        </p:txBody>
      </p:sp>
      <p:cxnSp>
        <p:nvCxnSpPr>
          <p:cNvPr id="9" name="Straight Connector 8">
            <a:extLst>
              <a:ext uri="{FF2B5EF4-FFF2-40B4-BE49-F238E27FC236}">
                <a16:creationId xmlns:a16="http://schemas.microsoft.com/office/drawing/2014/main" xmlns="" id="{A647AA67-6DD7-4570-BBB1-A750F7A29B1E}"/>
              </a:ext>
            </a:extLst>
          </p:cNvPr>
          <p:cNvCxnSpPr/>
          <p:nvPr/>
        </p:nvCxnSpPr>
        <p:spPr>
          <a:xfrm>
            <a:off x="350982" y="5070764"/>
            <a:ext cx="7518399" cy="0"/>
          </a:xfrm>
          <a:prstGeom prst="line">
            <a:avLst/>
          </a:prstGeom>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xmlns="" id="{6204E9F5-7B34-4839-9291-A0F4AC2C10EA}"/>
              </a:ext>
            </a:extLst>
          </p:cNvPr>
          <p:cNvGrpSpPr/>
          <p:nvPr/>
        </p:nvGrpSpPr>
        <p:grpSpPr>
          <a:xfrm>
            <a:off x="661814" y="5321143"/>
            <a:ext cx="969818" cy="920488"/>
            <a:chOff x="9904413" y="801688"/>
            <a:chExt cx="2668588" cy="2306638"/>
          </a:xfrm>
          <a:solidFill>
            <a:srgbClr val="F1C96C"/>
          </a:solidFill>
        </p:grpSpPr>
        <p:sp>
          <p:nvSpPr>
            <p:cNvPr id="11" name="Freeform 10">
              <a:extLst>
                <a:ext uri="{FF2B5EF4-FFF2-40B4-BE49-F238E27FC236}">
                  <a16:creationId xmlns:a16="http://schemas.microsoft.com/office/drawing/2014/main" xmlns="" id="{E5788E2D-BC25-4388-A507-E01B4AE91C71}"/>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12" name="Freeform 11">
              <a:extLst>
                <a:ext uri="{FF2B5EF4-FFF2-40B4-BE49-F238E27FC236}">
                  <a16:creationId xmlns:a16="http://schemas.microsoft.com/office/drawing/2014/main" xmlns="" id="{33D735FA-4C70-418F-960B-4A90409354BA}"/>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3" name="Freeform 12">
              <a:extLst>
                <a:ext uri="{FF2B5EF4-FFF2-40B4-BE49-F238E27FC236}">
                  <a16:creationId xmlns:a16="http://schemas.microsoft.com/office/drawing/2014/main" xmlns="" id="{AD4E7D2B-C2BD-4DC1-8119-5E77055B8E4C}"/>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4" name="Freeform 13">
              <a:extLst>
                <a:ext uri="{FF2B5EF4-FFF2-40B4-BE49-F238E27FC236}">
                  <a16:creationId xmlns:a16="http://schemas.microsoft.com/office/drawing/2014/main" xmlns="" id="{83CCFA1F-1251-4C6B-8D80-D310B41FDB08}"/>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32266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7257</TotalTime>
  <Words>1193</Words>
  <Application>Microsoft Office PowerPoint</Application>
  <PresentationFormat>Widescreen</PresentationFormat>
  <Paragraphs>161</Paragraphs>
  <Slides>20</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 Unicode MS</vt:lpstr>
      <vt:lpstr>Arial</vt:lpstr>
      <vt:lpstr>Arial Narrow</vt:lpstr>
      <vt:lpstr>Calibri</vt:lpstr>
      <vt:lpstr>Calibri Light</vt:lpstr>
      <vt:lpstr>Candara</vt:lpstr>
      <vt:lpstr>Cooper Black</vt:lpstr>
      <vt:lpstr>Optima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551</cp:revision>
  <dcterms:created xsi:type="dcterms:W3CDTF">2016-07-10T03:33:26Z</dcterms:created>
  <dcterms:modified xsi:type="dcterms:W3CDTF">2021-05-21T03:56:54Z</dcterms:modified>
</cp:coreProperties>
</file>